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12.xml" ContentType="application/vnd.openxmlformats-officedocument.presentationml.slideMaster+xml"/>
  <Override PartName="/ppt/slideMasters/_rels/slideMaster1.xml.rels" ContentType="application/vnd.openxmlformats-package.relationships+xml"/>
  <Override PartName="/ppt/slideMasters/_rels/slideMaster12.xml.rels" ContentType="application/vnd.openxmlformats-package.relationships+xml"/>
  <Override PartName="/ppt/slideMasters/_rels/slideMaster23.xml.rels" ContentType="application/vnd.openxmlformats-package.relationships+xml"/>
  <Override PartName="/ppt/slideMasters/slideMaster23.xml" ContentType="application/vnd.openxmlformats-officedocument.presentationml.slideMaster+xml"/>
  <Override PartName="/ppt/notesMasters/notesMaster1.xml" ContentType="application/vnd.openxmlformats-officedocument.presentationml.notesMaster+xml"/>
  <Override PartName="/ppt/notesMasters/_rels/notesMaster1.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24.xml" ContentType="application/vnd.openxmlformats-officedocument.them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_rels/notesSlide45.xml.rels" ContentType="application/vnd.openxmlformats-package.relationships+xml"/>
  <Override PartName="/ppt/notesSlides/_rels/notesSlide2.xml.rels" ContentType="application/vnd.openxmlformats-package.relationships+xml"/>
  <Override PartName="/ppt/notesSlides/_rels/notesSlide46.xml.rels" ContentType="application/vnd.openxmlformats-package.relationships+xml"/>
  <Override PartName="/ppt/notesSlides/_rels/notesSlide3.xml.rels" ContentType="application/vnd.openxmlformats-package.relationships+xml"/>
  <Override PartName="/ppt/notesSlides/_rels/notesSlide4.xml.rels" ContentType="application/vnd.openxmlformats-package.relationships+xml"/>
  <Override PartName="/ppt/notesSlides/_rels/notesSlide5.xml.rels" ContentType="application/vnd.openxmlformats-package.relationships+xml"/>
  <Override PartName="/ppt/notesSlides/_rels/notesSlide6.xml.rels" ContentType="application/vnd.openxmlformats-package.relationships+xml"/>
  <Override PartName="/ppt/notesSlides/_rels/notesSlide7.xml.rels" ContentType="application/vnd.openxmlformats-package.relationships+xml"/>
  <Override PartName="/ppt/notesSlides/_rels/notesSlide8.xml.rels" ContentType="application/vnd.openxmlformats-package.relationships+xml"/>
  <Override PartName="/ppt/notesSlides/_rels/notesSlide9.xml.rels" ContentType="application/vnd.openxmlformats-package.relationships+xml"/>
  <Override PartName="/ppt/notesSlides/_rels/notesSlide10.xml.rels" ContentType="application/vnd.openxmlformats-package.relationships+xml"/>
  <Override PartName="/ppt/notesSlides/_rels/notesSlide11.xml.rels" ContentType="application/vnd.openxmlformats-package.relationships+xml"/>
  <Override PartName="/ppt/notesSlides/_rels/notesSlide12.xml.rels" ContentType="application/vnd.openxmlformats-package.relationships+xml"/>
  <Override PartName="/ppt/notesSlides/_rels/notesSlide13.xml.rels" ContentType="application/vnd.openxmlformats-package.relationships+xml"/>
  <Override PartName="/ppt/notesSlides/_rels/notesSlide14.xml.rels" ContentType="application/vnd.openxmlformats-package.relationships+xml"/>
  <Override PartName="/ppt/notesSlides/_rels/notesSlide15.xml.rels" ContentType="application/vnd.openxmlformats-package.relationships+xml"/>
  <Override PartName="/ppt/notesSlides/_rels/notesSlide16.xml.rels" ContentType="application/vnd.openxmlformats-package.relationships+xml"/>
  <Override PartName="/ppt/notesSlides/_rels/notesSlide17.xml.rels" ContentType="application/vnd.openxmlformats-package.relationships+xml"/>
  <Override PartName="/ppt/notesSlides/_rels/notesSlide18.xml.rels" ContentType="application/vnd.openxmlformats-package.relationships+xml"/>
  <Override PartName="/ppt/notesSlides/_rels/notesSlide19.xml.rels" ContentType="application/vnd.openxmlformats-package.relationships+xml"/>
  <Override PartName="/ppt/notesSlides/_rels/notesSlide20.xml.rels" ContentType="application/vnd.openxmlformats-package.relationships+xml"/>
  <Override PartName="/ppt/notesSlides/_rels/notesSlide21.xml.rels" ContentType="application/vnd.openxmlformats-package.relationships+xml"/>
  <Override PartName="/ppt/notesSlides/_rels/notesSlide22.xml.rels" ContentType="application/vnd.openxmlformats-package.relationships+xml"/>
  <Override PartName="/ppt/notesSlides/_rels/notesSlide23.xml.rels" ContentType="application/vnd.openxmlformats-package.relationships+xml"/>
  <Override PartName="/ppt/notesSlides/_rels/notesSlide25.xml.rels" ContentType="application/vnd.openxmlformats-package.relationships+xml"/>
  <Override PartName="/ppt/notesSlides/_rels/notesSlide26.xml.rels" ContentType="application/vnd.openxmlformats-package.relationships+xml"/>
  <Override PartName="/ppt/notesSlides/_rels/notesSlide27.xml.rels" ContentType="application/vnd.openxmlformats-package.relationships+xml"/>
  <Override PartName="/ppt/notesSlides/_rels/notesSlide28.xml.rels" ContentType="application/vnd.openxmlformats-package.relationships+xml"/>
  <Override PartName="/ppt/notesSlides/_rels/notesSlide29.xml.rels" ContentType="application/vnd.openxmlformats-package.relationships+xml"/>
  <Override PartName="/ppt/notesSlides/_rels/notesSlide30.xml.rels" ContentType="application/vnd.openxmlformats-package.relationships+xml"/>
  <Override PartName="/ppt/notesSlides/_rels/notesSlide31.xml.rels" ContentType="application/vnd.openxmlformats-package.relationships+xml"/>
  <Override PartName="/ppt/notesSlides/_rels/notesSlide32.xml.rels" ContentType="application/vnd.openxmlformats-package.relationships+xml"/>
  <Override PartName="/ppt/notesSlides/_rels/notesSlide33.xml.rels" ContentType="application/vnd.openxmlformats-package.relationships+xml"/>
  <Override PartName="/ppt/notesSlides/_rels/notesSlide34.xml.rels" ContentType="application/vnd.openxmlformats-package.relationships+xml"/>
  <Override PartName="/ppt/notesSlides/_rels/notesSlide35.xml.rels" ContentType="application/vnd.openxmlformats-package.relationships+xml"/>
  <Override PartName="/ppt/notesSlides/_rels/notesSlide36.xml.rels" ContentType="application/vnd.openxmlformats-package.relationships+xml"/>
  <Override PartName="/ppt/notesSlides/_rels/notesSlide37.xml.rels" ContentType="application/vnd.openxmlformats-package.relationships+xml"/>
  <Override PartName="/ppt/notesSlides/_rels/notesSlide38.xml.rels" ContentType="application/vnd.openxmlformats-package.relationships+xml"/>
  <Override PartName="/ppt/notesSlides/_rels/notesSlide39.xml.rels" ContentType="application/vnd.openxmlformats-package.relationships+xml"/>
  <Override PartName="/ppt/notesSlides/_rels/notesSlide40.xml.rels" ContentType="application/vnd.openxmlformats-package.relationships+xml"/>
  <Override PartName="/ppt/notesSlides/_rels/notesSlide41.xml.rels" ContentType="application/vnd.openxmlformats-package.relationships+xml"/>
  <Override PartName="/ppt/notesSlides/_rels/notesSlide42.xml.rels" ContentType="application/vnd.openxmlformats-package.relationships+xml"/>
  <Override PartName="/ppt/notesSlides/_rels/notesSlide43.xml.rels" ContentType="application/vnd.openxmlformats-package.relationships+xml"/>
  <Override PartName="/ppt/notesSlides/_rels/notesSlide44.xml.rels" ContentType="application/vnd.openxmlformats-package.relationship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24.xml" ContentType="application/vnd.openxmlformats-officedocument.presentationml.slide+xml"/>
  <Override PartName="/ppt/slides/slide8.xml" ContentType="application/vnd.openxmlformats-officedocument.presentationml.slide+xml"/>
  <Override PartName="/ppt/slides/slide25.xml" ContentType="application/vnd.openxmlformats-officedocument.presentationml.slide+xml"/>
  <Override PartName="/ppt/slides/slide9.xml" ContentType="application/vnd.openxmlformats-officedocument.presentationml.slide+xml"/>
  <Override PartName="/ppt/slides/slide26.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_rels/slide35.xml.rels" ContentType="application/vnd.openxmlformats-package.relationships+xml"/>
  <Override PartName="/ppt/slides/_rels/slide1.xml.rels" ContentType="application/vnd.openxmlformats-package.relationships+xml"/>
  <Override PartName="/ppt/slides/_rels/slide22.xml.rels" ContentType="application/vnd.openxmlformats-package.relationships+xml"/>
  <Override PartName="/ppt/slides/_rels/slide36.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38.xml.rels" ContentType="application/vnd.openxmlformats-package.relationships+xml"/>
  <Override PartName="/ppt/slides/_rels/slide5.xml.rels" ContentType="application/vnd.openxmlformats-package.relationships+xml"/>
  <Override PartName="/ppt/slides/_rels/slide39.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24.xml.rels" ContentType="application/vnd.openxmlformats-package.relationships+xml"/>
  <Override PartName="/ppt/slides/_rels/slide7.xml.rels" ContentType="application/vnd.openxmlformats-package.relationships+xml"/>
  <Override PartName="/ppt/slides/_rels/slide25.xml.rels" ContentType="application/vnd.openxmlformats-package.relationships+xml"/>
  <Override PartName="/ppt/slides/_rels/slide8.xml.rels" ContentType="application/vnd.openxmlformats-package.relationships+xml"/>
  <Override PartName="/ppt/slides/_rels/slide26.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7.xml.rels" ContentType="application/vnd.openxmlformats-package.relationships+xml"/>
  <Override PartName="/ppt/slides/_rels/slide28.xml.rels" ContentType="application/vnd.openxmlformats-package.relationships+xml"/>
  <Override PartName="/ppt/slides/_rels/slide29.xml.rels" ContentType="application/vnd.openxmlformats-package.relationships+xml"/>
  <Override PartName="/ppt/slides/_rels/slide30.xml.rels" ContentType="application/vnd.openxmlformats-package.relationships+xml"/>
  <Override PartName="/ppt/slides/_rels/slide31.xml.rels" ContentType="application/vnd.openxmlformats-package.relationships+xml"/>
  <Override PartName="/ppt/slides/_rels/slide32.xml.rels" ContentType="application/vnd.openxmlformats-package.relationships+xml"/>
  <Override PartName="/ppt/slides/_rels/slide33.xml.rels" ContentType="application/vnd.openxmlformats-package.relationships+xml"/>
  <Override PartName="/ppt/slides/_rels/slide34.xml.rels" ContentType="application/vnd.openxmlformats-package.relationships+xml"/>
  <Override PartName="/ppt/slides/_rels/slide40.xml.rels" ContentType="application/vnd.openxmlformats-package.relationships+xml"/>
  <Override PartName="/ppt/slides/_rels/slide41.xml.rels" ContentType="application/vnd.openxmlformats-package.relationships+xml"/>
  <Override PartName="/ppt/slides/_rels/slide42.xml.rels" ContentType="application/vnd.openxmlformats-package.relationships+xml"/>
  <Override PartName="/ppt/slides/_rels/slide43.xml.rels" ContentType="application/vnd.openxmlformats-package.relationships+xml"/>
  <Override PartName="/ppt/slides/_rels/slide44.xml.rels" ContentType="application/vnd.openxmlformats-package.relationships+xml"/>
  <Override PartName="/ppt/slides/_rels/slide45.xml.rels" ContentType="application/vnd.openxmlformats-package.relationships+xml"/>
  <Override PartName="/ppt/slides/_rels/slide46.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Override PartName="/ppt/media/image16.png" ContentType="image/png"/>
  <Override PartName="/ppt/media/image17.png" ContentType="image/png"/>
  <Override PartName="/ppt/media/image24.jpeg" ContentType="image/jpeg"/>
  <Override PartName="/ppt/media/image18.png" ContentType="image/png"/>
  <Override PartName="/ppt/media/image19.png" ContentType="image/png"/>
  <Override PartName="/ppt/media/image20.png" ContentType="image/png"/>
  <Override PartName="/ppt/media/image21.png" ContentType="image/png"/>
  <Override PartName="/ppt/media/image22.png" ContentType="image/png"/>
  <Override PartName="/ppt/media/image23.png" ContentType="image/png"/>
  <Override PartName="/ppt/media/image25.png" ContentType="image/png"/>
  <Override PartName="/ppt/media/image26.png" ContentType="image/png"/>
  <Override PartName="/ppt/media/image27.png" ContentType="image/png"/>
  <Override PartName="/ppt/media/image28.png" ContentType="image/png"/>
  <Override PartName="/ppt/media/image29.png" ContentType="image/png"/>
  <Override PartName="/ppt/media/image30.png" ContentType="image/png"/>
  <Override PartName="/ppt/media/image31.png" ContentType="image/png"/>
  <Override PartName="/ppt/media/image32.png" ContentType="image/png"/>
  <Override PartName="/ppt/media/image33.png" ContentType="image/png"/>
  <Override PartName="/ppt/media/image34.svg" ContentType="image/svg"/>
  <Override PartName="/ppt/media/image35.png" ContentType="image/png"/>
  <Override PartName="/ppt/media/image36.png" ContentType="image/png"/>
  <Override PartName="/ppt/media/image37.svg" ContentType="image/svg"/>
  <Override PartName="/ppt/media/image38.png" ContentType="image/png"/>
  <Override PartName="/ppt/media/image39.png" ContentType="image/png"/>
  <Override PartName="/ppt/media/image40.png" ContentType="image/png"/>
  <Override PartName="/ppt/presProps.xml" ContentType="application/vnd.openxmlformats-officedocument.presentationml.presProps+xml"/>
  <Override PartName="/ppt/_rels/presentation.xml.rels" ContentType="application/vnd.openxmlformats-package.relationship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0" r:id="rId3"/>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2192000" cy="68580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12.xml"/><Relationship Id="rId4" Type="http://schemas.openxmlformats.org/officeDocument/2006/relationships/slideMaster" Target="slideMasters/slideMaster23.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svg>
</file>

<file path=ppt/media/image35.png>
</file>

<file path=ppt/media/image36.png>
</file>

<file path=ppt/media/image37.svg>
</file>

<file path=ppt/media/image38.png>
</file>

<file path=ppt/media/image39.png>
</file>

<file path=ppt/media/image4.png>
</file>

<file path=ppt/media/image40.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4.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PlaceHolder 1"/>
          <p:cNvSpPr>
            <a:spLocks noGrp="1"/>
          </p:cNvSpPr>
          <p:nvPr>
            <p:ph type="sldImg"/>
          </p:nvPr>
        </p:nvSpPr>
        <p:spPr>
          <a:xfrm>
            <a:off x="0" y="764280"/>
            <a:ext cx="0" cy="0"/>
          </a:xfrm>
          <a:prstGeom prst="rect">
            <a:avLst/>
          </a:prstGeom>
          <a:noFill/>
          <a:ln w="0">
            <a:noFill/>
          </a:ln>
        </p:spPr>
        <p:txBody>
          <a:bodyPr lIns="0" rIns="0" tIns="0" bIns="0" anchor="ctr">
            <a:noAutofit/>
          </a:bodyPr>
          <a:p>
            <a:pPr algn="ctr"/>
            <a:r>
              <a:rPr b="0" lang="en-US" sz="4400" strike="noStrike" u="none">
                <a:solidFill>
                  <a:srgbClr val="000000"/>
                </a:solidFill>
                <a:effectLst/>
                <a:uFillTx/>
                <a:latin typeface="Arial"/>
              </a:rPr>
              <a:t>Click to move the slide</a:t>
            </a:r>
            <a:endParaRPr b="0" lang="en-US" sz="4400" strike="noStrike" u="none">
              <a:solidFill>
                <a:srgbClr val="000000"/>
              </a:solidFill>
              <a:effectLst/>
              <a:uFillTx/>
              <a:latin typeface="Arial"/>
            </a:endParaRPr>
          </a:p>
        </p:txBody>
      </p:sp>
      <p:sp>
        <p:nvSpPr>
          <p:cNvPr id="126" name="PlaceHolder 2"/>
          <p:cNvSpPr>
            <a:spLocks noGrp="1"/>
          </p:cNvSpPr>
          <p:nvPr>
            <p:ph type="body"/>
          </p:nvPr>
        </p:nvSpPr>
        <p:spPr>
          <a:xfrm>
            <a:off x="777240" y="4777560"/>
            <a:ext cx="6217560" cy="4525920"/>
          </a:xfrm>
          <a:prstGeom prst="rect">
            <a:avLst/>
          </a:prstGeom>
          <a:noFill/>
          <a:ln w="0">
            <a:noFill/>
          </a:ln>
        </p:spPr>
        <p:txBody>
          <a:bodyPr lIns="0" rIns="0" tIns="0" bIns="0" anchor="t">
            <a:noAutofit/>
          </a:bodyPr>
          <a:p>
            <a:pPr indent="0">
              <a:buNone/>
            </a:pPr>
            <a:r>
              <a:rPr b="0" lang="en-US" sz="2000" strike="noStrike" u="none">
                <a:solidFill>
                  <a:srgbClr val="000000"/>
                </a:solidFill>
                <a:effectLst/>
                <a:uFillTx/>
                <a:latin typeface="Arial"/>
              </a:rPr>
              <a:t>Click to edit the notes format</a:t>
            </a:r>
            <a:endParaRPr b="0" lang="en-US" sz="2000" strike="noStrike" u="none">
              <a:solidFill>
                <a:srgbClr val="000000"/>
              </a:solidFill>
              <a:effectLst/>
              <a:uFillTx/>
              <a:latin typeface="Arial"/>
            </a:endParaRPr>
          </a:p>
        </p:txBody>
      </p:sp>
      <p:sp>
        <p:nvSpPr>
          <p:cNvPr id="127" name="PlaceHolder 3"/>
          <p:cNvSpPr>
            <a:spLocks noGrp="1"/>
          </p:cNvSpPr>
          <p:nvPr>
            <p:ph type="hdr"/>
          </p:nvPr>
        </p:nvSpPr>
        <p:spPr>
          <a:xfrm>
            <a:off x="0" y="0"/>
            <a:ext cx="3372840" cy="502560"/>
          </a:xfrm>
          <a:prstGeom prst="rect">
            <a:avLst/>
          </a:prstGeom>
          <a:noFill/>
          <a:ln w="0">
            <a:noFill/>
          </a:ln>
        </p:spPr>
        <p:txBody>
          <a:bodyPr lIns="0" rIns="0" tIns="0" bIns="0" anchor="t">
            <a:noAutofit/>
          </a:bodyPr>
          <a:p>
            <a:pPr indent="0">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28" name="PlaceHolder 4"/>
          <p:cNvSpPr>
            <a:spLocks noGrp="1"/>
          </p:cNvSpPr>
          <p:nvPr>
            <p:ph type="dt" idx="70"/>
          </p:nvPr>
        </p:nvSpPr>
        <p:spPr>
          <a:xfrm>
            <a:off x="4399200" y="0"/>
            <a:ext cx="3372840" cy="502560"/>
          </a:xfrm>
          <a:prstGeom prst="rect">
            <a:avLst/>
          </a:prstGeom>
          <a:noFill/>
          <a:ln w="0">
            <a:noFill/>
          </a:ln>
        </p:spPr>
        <p:txBody>
          <a:bodyPr lIns="0" rIns="0" tIns="0" bIns="0" anchor="t">
            <a:noAutofit/>
          </a:bodyPr>
          <a:lstStyle>
            <a:lvl1pPr indent="0" algn="r">
              <a:buNone/>
              <a:defRPr b="0" lang="en-US" sz="1400" strike="noStrike" u="none">
                <a:solidFill>
                  <a:srgbClr val="000000"/>
                </a:solidFill>
                <a:effectLst/>
                <a:uFillTx/>
                <a:latin typeface="Times New Roman"/>
              </a:defRPr>
            </a:lvl1pPr>
          </a:lstStyle>
          <a:p>
            <a:pPr indent="0" algn="r">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29" name="PlaceHolder 5"/>
          <p:cNvSpPr>
            <a:spLocks noGrp="1"/>
          </p:cNvSpPr>
          <p:nvPr>
            <p:ph type="ftr" idx="71"/>
          </p:nvPr>
        </p:nvSpPr>
        <p:spPr>
          <a:xfrm>
            <a:off x="0" y="9555480"/>
            <a:ext cx="3372840" cy="502560"/>
          </a:xfrm>
          <a:prstGeom prst="rect">
            <a:avLst/>
          </a:prstGeom>
          <a:noFill/>
          <a:ln w="0">
            <a:noFill/>
          </a:ln>
        </p:spPr>
        <p:txBody>
          <a:bodyPr lIns="0" rIns="0" tIns="0" bIns="0" anchor="b">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 </a:t>
            </a:r>
            <a:endParaRPr b="0" lang="en-US" sz="1400" strike="noStrike" u="none">
              <a:solidFill>
                <a:srgbClr val="000000"/>
              </a:solidFill>
              <a:effectLst/>
              <a:uFillTx/>
              <a:latin typeface="Times New Roman"/>
            </a:endParaRPr>
          </a:p>
        </p:txBody>
      </p:sp>
      <p:sp>
        <p:nvSpPr>
          <p:cNvPr id="130" name="PlaceHolder 6"/>
          <p:cNvSpPr>
            <a:spLocks noGrp="1"/>
          </p:cNvSpPr>
          <p:nvPr>
            <p:ph type="sldNum" idx="72"/>
          </p:nvPr>
        </p:nvSpPr>
        <p:spPr>
          <a:xfrm>
            <a:off x="4399200" y="9555480"/>
            <a:ext cx="3372840" cy="502560"/>
          </a:xfrm>
          <a:prstGeom prst="rect">
            <a:avLst/>
          </a:prstGeom>
          <a:noFill/>
          <a:ln w="0">
            <a:noFill/>
          </a:ln>
        </p:spPr>
        <p:txBody>
          <a:bodyPr lIns="0" rIns="0" tIns="0" bIns="0" anchor="b">
            <a:noAutofit/>
          </a:bodyPr>
          <a:lstStyle>
            <a:lvl1pPr indent="0" algn="r">
              <a:buNone/>
              <a:defRPr b="0" lang="en-US" sz="1400" strike="noStrike" u="none">
                <a:solidFill>
                  <a:srgbClr val="000000"/>
                </a:solidFill>
                <a:effectLst/>
                <a:uFillTx/>
                <a:latin typeface="Times New Roman"/>
              </a:defRPr>
            </a:lvl1pPr>
          </a:lstStyle>
          <a:p>
            <a:pPr indent="0" algn="r">
              <a:buNone/>
            </a:pPr>
            <a:fld id="{9D65A293-E64D-4E3A-9355-78A295C2925D}" type="slidenum">
              <a:rPr b="0" lang="en-US" sz="1400" strike="noStrike" u="none">
                <a:solidFill>
                  <a:srgbClr val="000000"/>
                </a:solidFill>
                <a:effectLst/>
                <a:uFillTx/>
                <a:latin typeface="Times New Roman"/>
              </a:rPr>
              <a:t>1</a:t>
            </a:fld>
            <a:endParaRPr b="0" lang="en-US" sz="1400" strike="noStrike" u="none">
              <a:solidFill>
                <a:srgbClr val="000000"/>
              </a:solidFill>
              <a:effectLst/>
              <a:uFillTx/>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0.xml.rels><?xml version="1.0" encoding="UTF-8"?>
<Relationships xmlns="http://schemas.openxmlformats.org/package/2006/relationships"><Relationship Id="rId1" Type="http://schemas.openxmlformats.org/officeDocument/2006/relationships/hyperlink" Target="https://www.techtarget.com/searchenterpriseai/definition/machine-learning-bias-algorithm-bias-or-AI-bias" TargetMode="External"/><Relationship Id="rId2" Type="http://schemas.openxmlformats.org/officeDocument/2006/relationships/hyperlink" Target="https://medium.com/swlh/the-bias-variance-tradeoff-f24253c0ab45" TargetMode="External"/><Relationship Id="rId3" Type="http://schemas.openxmlformats.org/officeDocument/2006/relationships/slide" Target="../slides/slide10.xml"/><Relationship Id="rId4"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hyperlink" Target="https://machinelearningmastery.com/gentle-introduction-to-the-bias-variance-trade-off-in-machine-learning/" TargetMode="External"/><Relationship Id="rId2" Type="http://schemas.openxmlformats.org/officeDocument/2006/relationships/hyperlink" Target="https://www.educative.io/edpresso/what-is-the-tradeoff-between-bias-and-variance" TargetMode="External"/><Relationship Id="rId3" Type="http://schemas.openxmlformats.org/officeDocument/2006/relationships/slide" Target="../slides/slide14.xml"/><Relationship Id="rId4"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hyperlink" Target="https://www.techtarget.com/searchenterpriseai/definition/machine-learning-bias-algorithm-bias-or-AI-bias" TargetMode="External"/><Relationship Id="rId2" Type="http://schemas.openxmlformats.org/officeDocument/2006/relationships/hyperlink" Target="https://medium.com/swlh/the-bias-variance-tradeoff-f24253c0ab45" TargetMode="External"/><Relationship Id="rId3" Type="http://schemas.openxmlformats.org/officeDocument/2006/relationships/slide" Target="../slides/slide17.xml"/><Relationship Id="rId4"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hyperlink" Target="https://sci2s.ugr.es/noisydata" TargetMode="External"/><Relationship Id="rId2" Type="http://schemas.openxmlformats.org/officeDocument/2006/relationships/hyperlink" Target="https://www.sciencedirect.com/science/article/pii/S1877050919318575" TargetMode="External"/><Relationship Id="rId3" Type="http://schemas.openxmlformats.org/officeDocument/2006/relationships/slide" Target="../slides/slide18.xml"/><Relationship Id="rId4"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hyperlink" Target="https://sci2s.ugr.es/noisydata" TargetMode="External"/><Relationship Id="rId2" Type="http://schemas.openxmlformats.org/officeDocument/2006/relationships/hyperlink" Target="https://www.sciencedirect.com/science/article/pii/S1877050919318575" TargetMode="External"/><Relationship Id="rId3" Type="http://schemas.openxmlformats.org/officeDocument/2006/relationships/slide" Target="../slides/slide19.xml"/><Relationship Id="rId4"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hyperlink" Target="https://csu-r.github.io/Module2/rectangular-vs.-non-rectangular-data.html" TargetMode="External"/><Relationship Id="rId2" Type="http://schemas.openxmlformats.org/officeDocument/2006/relationships/hyperlink" Target="https://towardsdatascience.com/types-of-structured-data-every-data-science-enthusiast-should-know-a656b95afbe2" TargetMode="External"/><Relationship Id="rId3" Type="http://schemas.openxmlformats.org/officeDocument/2006/relationships/hyperlink" Target="https://machinelearningmastery.com/data-terminology-in-machine-learning/" TargetMode="External"/><Relationship Id="rId4" Type="http://schemas.openxmlformats.org/officeDocument/2006/relationships/slide" Target="../slides/slide2.xml"/><Relationship Id="rId5" Type="http://schemas.openxmlformats.org/officeDocument/2006/relationships/notesMaster" Target="../notesMasters/notesMaster1.xml"/>
</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
</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
</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
</Relationships>
</file>

<file path=ppt/notesSlides/_rels/notesSlide23.xml.rels><?xml version="1.0" encoding="UTF-8"?>
<Relationships xmlns="http://schemas.openxmlformats.org/package/2006/relationships"><Relationship Id="rId1" Type="http://schemas.openxmlformats.org/officeDocument/2006/relationships/hyperlink" Target="https://www.frontiersin.org/articles/10.3389/fenrg.2021.652801/full" TargetMode="External"/><Relationship Id="rId2" Type="http://schemas.openxmlformats.org/officeDocument/2006/relationships/slide" Target="../slides/slide23.xml"/><Relationship Id="rId3" Type="http://schemas.openxmlformats.org/officeDocument/2006/relationships/notesMaster" Target="../notesMasters/notesMaster1.xml"/>
</Relationships>
</file>

<file path=ppt/notesSlides/_rels/notesSlide25.xml.rels><?xml version="1.0" encoding="UTF-8"?>
<Relationships xmlns="http://schemas.openxmlformats.org/package/2006/relationships"><Relationship Id="rId1" Type="http://schemas.openxmlformats.org/officeDocument/2006/relationships/hyperlink" Target="https://www.frontiersin.org/articles/10.3389/fenrg.2021.652801/full" TargetMode="External"/><Relationship Id="rId2" Type="http://schemas.openxmlformats.org/officeDocument/2006/relationships/slide" Target="../slides/slide25.xml"/><Relationship Id="rId3" Type="http://schemas.openxmlformats.org/officeDocument/2006/relationships/notesMaster" Target="../notesMasters/notesMaster1.xml"/>
</Relationships>
</file>

<file path=ppt/notesSlides/_rels/notesSlide26.xml.rels><?xml version="1.0" encoding="UTF-8"?>
<Relationships xmlns="http://schemas.openxmlformats.org/package/2006/relationships"><Relationship Id="rId1" Type="http://schemas.openxmlformats.org/officeDocument/2006/relationships/hyperlink" Target="https://en.wikipedia.org/wiki/Data_pre-processing" TargetMode="External"/><Relationship Id="rId2" Type="http://schemas.openxmlformats.org/officeDocument/2006/relationships/hyperlink" Target="https://en.wikipedia.org/wiki/Data_cleansing" TargetMode="External"/><Relationship Id="rId3" Type="http://schemas.openxmlformats.org/officeDocument/2006/relationships/hyperlink" Target="https://en.wikipedia.org/wiki/Data_wrangling" TargetMode="External"/><Relationship Id="rId4" Type="http://schemas.openxmlformats.org/officeDocument/2006/relationships/hyperlink" Target="https://www.sisense.com/glossary/data-cleaning/" TargetMode="External"/><Relationship Id="rId5" Type="http://schemas.openxmlformats.org/officeDocument/2006/relationships/slide" Target="../slides/slide26.xml"/><Relationship Id="rId6" Type="http://schemas.openxmlformats.org/officeDocument/2006/relationships/notesMaster" Target="../notesMasters/notesMaster1.xml"/>
</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
</Relationships>
</file>

<file path=ppt/notesSlides/_rels/notesSlide28.xml.rels><?xml version="1.0" encoding="UTF-8"?>
<Relationships xmlns="http://schemas.openxmlformats.org/package/2006/relationships"><Relationship Id="rId1" Type="http://schemas.openxmlformats.org/officeDocument/2006/relationships/hyperlink" Target="https://research.aimultiple.com/data-cleaning/" TargetMode="External"/><Relationship Id="rId2" Type="http://schemas.openxmlformats.org/officeDocument/2006/relationships/hyperlink" Target="https://towardsdatascience.com/the-ultimate-guide-to-data-cleaning-3969843991d4" TargetMode="External"/><Relationship Id="rId3" Type="http://schemas.openxmlformats.org/officeDocument/2006/relationships/hyperlink" Target="https://www.techtarget.com/searchdatamanagement/definition/data-scrubbing" TargetMode="External"/><Relationship Id="rId4" Type="http://schemas.openxmlformats.org/officeDocument/2006/relationships/hyperlink" Target="https://elitedatascience.com/data-cleaning" TargetMode="External"/><Relationship Id="rId5" Type="http://schemas.openxmlformats.org/officeDocument/2006/relationships/hyperlink" Target="https://opendatascience.com/data-wrangling-how-to-prepare-your-data/" TargetMode="External"/><Relationship Id="rId6" Type="http://schemas.openxmlformats.org/officeDocument/2006/relationships/slide" Target="../slides/slide28.xml"/><Relationship Id="rId7" Type="http://schemas.openxmlformats.org/officeDocument/2006/relationships/notesMaster" Target="../notesMasters/notesMaster1.xml"/>
</Relationships>
</file>

<file path=ppt/notesSlides/_rels/notesSlide29.xml.rels><?xml version="1.0" encoding="UTF-8"?>
<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hyperlink" Target="https://www.angela1c.com/projects/iris_project/the-iris-dataset/" TargetMode="External"/><Relationship Id="rId2" Type="http://schemas.openxmlformats.org/officeDocument/2006/relationships/hyperlink" Target="https://en.wikipedia.org/wiki/Iris_flower_data_set" TargetMode="External"/><Relationship Id="rId3" Type="http://schemas.openxmlformats.org/officeDocument/2006/relationships/slide" Target="../slides/slide3.xml"/><Relationship Id="rId4" Type="http://schemas.openxmlformats.org/officeDocument/2006/relationships/notesMaster" Target="../notesMasters/notesMaster1.xml"/>
</Relationships>
</file>

<file path=ppt/notesSlides/_rels/notesSlide30.xml.rels><?xml version="1.0" encoding="UTF-8"?>
<Relationships xmlns="http://schemas.openxmlformats.org/package/2006/relationships"><Relationship Id="rId1" Type="http://schemas.openxmlformats.org/officeDocument/2006/relationships/hyperlink" Target="https://www.youtube.com/watch?v=UiV7wf36je0&amp;t=145s" TargetMode="External"/><Relationship Id="rId2" Type="http://schemas.openxmlformats.org/officeDocument/2006/relationships/hyperlink" Target="https://www.techtarget.com/searchenterpriseai/definition/data-science" TargetMode="External"/><Relationship Id="rId3" Type="http://schemas.openxmlformats.org/officeDocument/2006/relationships/hyperlink" Target="https://www.youtube.com/watch?v=uswU1s3M2VE" TargetMode="External"/><Relationship Id="rId4" Type="http://schemas.openxmlformats.org/officeDocument/2006/relationships/slide" Target="../slides/slide30.xml"/><Relationship Id="rId5" Type="http://schemas.openxmlformats.org/officeDocument/2006/relationships/notesMaster" Target="../notesMasters/notesMaster1.xml"/>
</Relationships>
</file>

<file path=ppt/notesSlides/_rels/notesSlide31.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
</Relationships>
</file>

<file path=ppt/notesSlides/_rels/notesSlide32.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
</Relationships>
</file>

<file path=ppt/notesSlides/_rels/notesSlide33.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
</Relationships>
</file>

<file path=ppt/notesSlides/_rels/notesSlide34.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
</Relationships>
</file>

<file path=ppt/notesSlides/_rels/notesSlide35.xml.rels><?xml version="1.0" encoding="UTF-8"?>
<Relationships xmlns="http://schemas.openxmlformats.org/package/2006/relationships"><Relationship Id="rId1" Type="http://schemas.openxmlformats.org/officeDocument/2006/relationships/hyperlink" Target="https://en.wikipedia.org/wiki/Anaconda_(Python_distribution" TargetMode="External"/><Relationship Id="rId2" Type="http://schemas.openxmlformats.org/officeDocument/2006/relationships/hyperlink" Target="https://www.anaconda.com/state-of-data-science-2020?utm_medium=press&amp;utm_source=anaconda&amp;utm_campaign=sods-2020&amp;utm_content=report" TargetMode="External"/><Relationship Id="rId3" Type="http://schemas.openxmlformats.org/officeDocument/2006/relationships/hyperlink" Target="https://www.anaconda.com/state-of-data-science-2020?utm_medium=press&amp;utm_source=anaconda&amp;utm_campaign=sods-2020&amp;utm_content=report" TargetMode="External"/><Relationship Id="rId4" Type="http://schemas.openxmlformats.org/officeDocument/2006/relationships/hyperlink" Target="https://www.datanami.com/2020/07/06/data-prep-still-dominates-data-scientists-time-survey-finds/" TargetMode="External"/><Relationship Id="rId5" Type="http://schemas.openxmlformats.org/officeDocument/2006/relationships/hyperlink" Target="https://www.dataversity.net/survey-shows-data-scientists-spend-time-cleaning-data/" TargetMode="External"/><Relationship Id="rId6" Type="http://schemas.openxmlformats.org/officeDocument/2006/relationships/slide" Target="../slides/slide35.xml"/><Relationship Id="rId7" Type="http://schemas.openxmlformats.org/officeDocument/2006/relationships/notesMaster" Target="../notesMasters/notesMaster1.xml"/>
</Relationships>
</file>

<file path=ppt/notesSlides/_rels/notesSlide36.xml.rels><?xml version="1.0" encoding="UTF-8"?>
<Relationships xmlns="http://schemas.openxmlformats.org/package/2006/relationships"><Relationship Id="rId1" Type="http://schemas.openxmlformats.org/officeDocument/2006/relationships/hyperlink" Target="https://www.ziprecruiter.com/Career/Data-Scientist/Resume-Keywords-and-Skills" TargetMode="External"/><Relationship Id="rId2" Type="http://schemas.openxmlformats.org/officeDocument/2006/relationships/slide" Target="../slides/slide36.xml"/><Relationship Id="rId3" Type="http://schemas.openxmlformats.org/officeDocument/2006/relationships/notesMaster" Target="../notesMasters/notesMaster1.xml"/>
</Relationships>
</file>

<file path=ppt/notesSlides/_rels/notesSlide37.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
</Relationships>
</file>

<file path=ppt/notesSlides/_rels/notesSlide38.xml.rels><?xml version="1.0" encoding="UTF-8"?>
<Relationships xmlns="http://schemas.openxmlformats.org/package/2006/relationships"><Relationship Id="rId1" Type="http://schemas.openxmlformats.org/officeDocument/2006/relationships/hyperlink" Target="https://hbr.org/2012/10/data-scientist-the-sexiest-job-of-the-21st-century" TargetMode="External"/><Relationship Id="rId2" Type="http://schemas.openxmlformats.org/officeDocument/2006/relationships/hyperlink" Target="https://towardsdatascience.com/data-scientist-the-dirtiest-job-of-the-21st-century-7f0c8215e845" TargetMode="External"/><Relationship Id="rId3" Type="http://schemas.openxmlformats.org/officeDocument/2006/relationships/slide" Target="../slides/slide38.xml"/><Relationship Id="rId4" Type="http://schemas.openxmlformats.org/officeDocument/2006/relationships/notesMaster" Target="../notesMasters/notesMaster1.xml"/>
</Relationships>
</file>

<file path=ppt/notesSlides/_rels/notesSlide39.xml.rels><?xml version="1.0" encoding="UTF-8"?>
<Relationships xmlns="http://schemas.openxmlformats.org/package/2006/relationships"><Relationship Id="rId1" Type="http://schemas.openxmlformats.org/officeDocument/2006/relationships/hyperlink" Target="https://hbr.org/2012/10/data-scientist-the-sexiest-job-of-the-21st-century" TargetMode="External"/><Relationship Id="rId2" Type="http://schemas.openxmlformats.org/officeDocument/2006/relationships/hyperlink" Target="https://towardsdatascience.com/data-scientist-the-dirtiest-job-of-the-21st-century-7f0c8215e845" TargetMode="External"/><Relationship Id="rId3" Type="http://schemas.openxmlformats.org/officeDocument/2006/relationships/slide" Target="../slides/slide39.xml"/><Relationship Id="rId4"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hyperlink" Target="https://www.angela1c.com/projects/iris_project/the-iris-dataset/" TargetMode="External"/><Relationship Id="rId2" Type="http://schemas.openxmlformats.org/officeDocument/2006/relationships/hyperlink" Target="https://en.wikipedia.org/wiki/Iris_flower_data_set" TargetMode="External"/><Relationship Id="rId3" Type="http://schemas.openxmlformats.org/officeDocument/2006/relationships/slide" Target="../slides/slide4.xml"/><Relationship Id="rId4" Type="http://schemas.openxmlformats.org/officeDocument/2006/relationships/notesMaster" Target="../notesMasters/notesMaster1.xml"/>
</Relationships>
</file>

<file path=ppt/notesSlides/_rels/notesSlide40.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
</Relationships>
</file>

<file path=ppt/notesSlides/_rels/notesSlide41.xml.rels><?xml version="1.0" encoding="UTF-8"?>
<Relationships xmlns="http://schemas.openxmlformats.org/package/2006/relationships"><Relationship Id="rId1" Type="http://schemas.openxmlformats.org/officeDocument/2006/relationships/hyperlink" Target="https://machinelearningmastery.com/data-preparation-is-important/" TargetMode="External"/><Relationship Id="rId2" Type="http://schemas.openxmlformats.org/officeDocument/2006/relationships/slide" Target="../slides/slide41.xml"/><Relationship Id="rId3" Type="http://schemas.openxmlformats.org/officeDocument/2006/relationships/notesMaster" Target="../notesMasters/notesMaster1.xml"/>
</Relationships>
</file>

<file path=ppt/notesSlides/_rels/notesSlide42.xml.rels><?xml version="1.0" encoding="UTF-8"?>
<Relationships xmlns="http://schemas.openxmlformats.org/package/2006/relationships"><Relationship Id="rId1" Type="http://schemas.openxmlformats.org/officeDocument/2006/relationships/hyperlink" Target="https://en.wikipedia.org/wiki/Accuracy_and_precision" TargetMode="External"/><Relationship Id="rId2" Type="http://schemas.openxmlformats.org/officeDocument/2006/relationships/hyperlink" Target="https://en.wikipedia.org/wiki/Data_cleansing" TargetMode="External"/><Relationship Id="rId3" Type="http://schemas.openxmlformats.org/officeDocument/2006/relationships/hyperlink" Target="https://www.tableau.com/learn/articles/what-is-data-cleaning" TargetMode="External"/><Relationship Id="rId4" Type="http://schemas.openxmlformats.org/officeDocument/2006/relationships/slide" Target="../slides/slide42.xml"/><Relationship Id="rId5"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hyperlink" Target="https://en.wikipedia.org/wiki/Data_cleansing" TargetMode="External"/><Relationship Id="rId2" Type="http://schemas.openxmlformats.org/officeDocument/2006/relationships/hyperlink" Target="https://www.tableau.com/learn/articles/what-is-data-cleaning" TargetMode="External"/><Relationship Id="rId3" Type="http://schemas.openxmlformats.org/officeDocument/2006/relationships/slide" Target="../slides/slide43.xml"/><Relationship Id="rId4" Type="http://schemas.openxmlformats.org/officeDocument/2006/relationships/notesMaster" Target="../notesMasters/notesMaster1.xml"/>
</Relationships>
</file>

<file path=ppt/notesSlides/_rels/notesSlide44.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
</Relationships>
</file>

<file path=ppt/notesSlides/_rels/notesSlide45.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
</Relationships>
</file>

<file path=ppt/notesSlides/_rels/notesSlide46.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hyperlink" Target="https://www.angela1c.com/projects/iris_project/the-iris-dataset/" TargetMode="External"/><Relationship Id="rId2" Type="http://schemas.openxmlformats.org/officeDocument/2006/relationships/hyperlink" Target="https://en.wikipedia.org/wiki/Iris_flower_data_set" TargetMode="External"/><Relationship Id="rId3" Type="http://schemas.openxmlformats.org/officeDocument/2006/relationships/slide" Target="../slides/slide5.xml"/><Relationship Id="rId4"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hyperlink" Target="https://www.techtarget.com/searchbusinessanalytics/definition/noisy-data" TargetMode="External"/><Relationship Id="rId2" Type="http://schemas.openxmlformats.org/officeDocument/2006/relationships/hyperlink" Target="https://link.springer.com/article/10.1007/s10462-004-0751-8" TargetMode="External"/><Relationship Id="rId3" Type="http://schemas.openxmlformats.org/officeDocument/2006/relationships/slide" Target="../slides/slide6.xml"/><Relationship Id="rId4"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hyperlink" Target="https://yusout.com/2019/04/29/dealing-with-noisy-data-in-data-science/" TargetMode="External"/><Relationship Id="rId2" Type="http://schemas.openxmlformats.org/officeDocument/2006/relationships/slide" Target="../slides/slide7.xml"/><Relationship Id="rId3"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hyperlink" Target="https://developers.google.com/machine-learning/crash-course/fairness/types-of-bias" TargetMode="External"/><Relationship Id="rId2" Type="http://schemas.openxmlformats.org/officeDocument/2006/relationships/slide" Target="../slides/slide9.xml"/><Relationship Id="rId3" Type="http://schemas.openxmlformats.org/officeDocument/2006/relationships/notesMaster" Target="../notesMasters/notesMaster1.xml"/>
</Relationships>
</file>

<file path=ppt/notesSlides/notesSlide1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7" name="PlaceHolder 1"/>
          <p:cNvSpPr>
            <a:spLocks noGrp="1"/>
          </p:cNvSpPr>
          <p:nvPr>
            <p:ph type="sldImg"/>
          </p:nvPr>
        </p:nvSpPr>
        <p:spPr>
          <a:xfrm>
            <a:off x="685800" y="1143000"/>
            <a:ext cx="5484240" cy="3084120"/>
          </a:xfrm>
          <a:prstGeom prst="rect">
            <a:avLst/>
          </a:prstGeom>
          <a:ln w="0">
            <a:noFill/>
          </a:ln>
        </p:spPr>
      </p:sp>
      <p:sp>
        <p:nvSpPr>
          <p:cNvPr id="378"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https://www.techtarget.com/searchenterpriseai/definition/machine-learning-bias-algorithm-bias-or-AI-bias</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https://medium.com/swlh/the-bias-variance-tradeoff-f24253c0ab45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"How far one is from the truth?"</a:t>
            </a:r>
            <a:endParaRPr b="0" lang="en-US" sz="2000" strike="noStrike" u="none">
              <a:solidFill>
                <a:srgbClr val="000000"/>
              </a:solidFill>
              <a:effectLst/>
              <a:uFillTx/>
              <a:latin typeface="Arial"/>
            </a:endParaRPr>
          </a:p>
        </p:txBody>
      </p:sp>
      <p:sp>
        <p:nvSpPr>
          <p:cNvPr id="379" name="PlaceHolder 3"/>
          <p:cNvSpPr>
            <a:spLocks noGrp="1"/>
          </p:cNvSpPr>
          <p:nvPr>
            <p:ph type="sldNum" idx="112"/>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A0DF2421-0580-4C79-B1FA-7FB19A436897}"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0" name="PlaceHolder 1"/>
          <p:cNvSpPr>
            <a:spLocks noGrp="1"/>
          </p:cNvSpPr>
          <p:nvPr>
            <p:ph type="sldImg"/>
          </p:nvPr>
        </p:nvSpPr>
        <p:spPr>
          <a:xfrm>
            <a:off x="685800" y="1143000"/>
            <a:ext cx="5484240" cy="3084120"/>
          </a:xfrm>
          <a:prstGeom prst="rect">
            <a:avLst/>
          </a:prstGeom>
          <a:ln w="0">
            <a:noFill/>
          </a:ln>
        </p:spPr>
      </p:sp>
      <p:sp>
        <p:nvSpPr>
          <p:cNvPr id="381"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82" name="PlaceHolder 3"/>
          <p:cNvSpPr>
            <a:spLocks noGrp="1"/>
          </p:cNvSpPr>
          <p:nvPr>
            <p:ph type="sldNum" idx="113"/>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3C8EC832-AA7B-4513-9DAF-7B59687CC6EB}"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3" name="PlaceHolder 1"/>
          <p:cNvSpPr>
            <a:spLocks noGrp="1"/>
          </p:cNvSpPr>
          <p:nvPr>
            <p:ph type="sldImg"/>
          </p:nvPr>
        </p:nvSpPr>
        <p:spPr>
          <a:xfrm>
            <a:off x="685800" y="1143000"/>
            <a:ext cx="5484240" cy="3084120"/>
          </a:xfrm>
          <a:prstGeom prst="rect">
            <a:avLst/>
          </a:prstGeom>
          <a:ln w="0">
            <a:noFill/>
          </a:ln>
        </p:spPr>
      </p:sp>
      <p:sp>
        <p:nvSpPr>
          <p:cNvPr id="384"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85" name="PlaceHolder 3"/>
          <p:cNvSpPr>
            <a:spLocks noGrp="1"/>
          </p:cNvSpPr>
          <p:nvPr>
            <p:ph type="sldNum" idx="114"/>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30DE255-A0C6-4CB3-A76E-AEEEF95661E6}"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6" name="PlaceHolder 1"/>
          <p:cNvSpPr>
            <a:spLocks noGrp="1"/>
          </p:cNvSpPr>
          <p:nvPr>
            <p:ph type="sldImg"/>
          </p:nvPr>
        </p:nvSpPr>
        <p:spPr>
          <a:xfrm>
            <a:off x="685800" y="1143000"/>
            <a:ext cx="5484240" cy="3084120"/>
          </a:xfrm>
          <a:prstGeom prst="rect">
            <a:avLst/>
          </a:prstGeom>
          <a:ln w="0">
            <a:noFill/>
          </a:ln>
        </p:spPr>
      </p:sp>
      <p:sp>
        <p:nvSpPr>
          <p:cNvPr id="387"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88" name="PlaceHolder 3"/>
          <p:cNvSpPr>
            <a:spLocks noGrp="1"/>
          </p:cNvSpPr>
          <p:nvPr>
            <p:ph type="sldNum" idx="115"/>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89AA3CC-8DD7-4B91-8B1C-3C00386E7F5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89" name="PlaceHolder 1"/>
          <p:cNvSpPr>
            <a:spLocks noGrp="1"/>
          </p:cNvSpPr>
          <p:nvPr>
            <p:ph type="sldImg"/>
          </p:nvPr>
        </p:nvSpPr>
        <p:spPr>
          <a:xfrm>
            <a:off x="685800" y="1143000"/>
            <a:ext cx="5484240" cy="3084120"/>
          </a:xfrm>
          <a:prstGeom prst="rect">
            <a:avLst/>
          </a:prstGeom>
          <a:ln w="0">
            <a:noFill/>
          </a:ln>
        </p:spPr>
      </p:sp>
      <p:sp>
        <p:nvSpPr>
          <p:cNvPr id="390"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Resources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https://machinelearningmastery.com/gentle-introduction-to-the-bias-variance-trade-off-in-machine-learning/</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https://www.educative.io/edpresso/what-is-the-tradeoff-between-bias-and-variance</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marL="228600" indent="-228600">
              <a:lnSpc>
                <a:spcPct val="90000"/>
              </a:lnSpc>
              <a:spcBef>
                <a:spcPts val="1001"/>
              </a:spcBef>
              <a:buNone/>
              <a:tabLst>
                <a:tab algn="l" pos="0"/>
              </a:tabLst>
            </a:pPr>
            <a:r>
              <a:rPr b="1" lang="en-US" sz="2000" strike="noStrike" u="none">
                <a:solidFill>
                  <a:srgbClr val="000000"/>
                </a:solidFill>
                <a:effectLst/>
                <a:uFillTx/>
                <a:latin typeface="Arial"/>
              </a:rPr>
              <a:t>Characteristics of a High Bias Model</a:t>
            </a:r>
            <a:endParaRPr b="0" lang="en-US" sz="2000" strike="noStrike" u="none">
              <a:solidFill>
                <a:srgbClr val="000000"/>
              </a:solidFill>
              <a:effectLst/>
              <a:uFillTx/>
              <a:latin typeface="Arial"/>
            </a:endParaRPr>
          </a:p>
          <a:p>
            <a:pPr marL="228600" indent="-228600">
              <a:lnSpc>
                <a:spcPct val="90000"/>
              </a:lnSpc>
              <a:spcBef>
                <a:spcPts val="1001"/>
              </a:spcBef>
              <a:buNone/>
              <a:tabLst>
                <a:tab algn="l" pos="0"/>
              </a:tabLst>
            </a:pPr>
            <a:endParaRPr b="0" lang="en-US" sz="2000" strike="noStrike" u="none">
              <a:solidFill>
                <a:srgbClr val="000000"/>
              </a:solidFill>
              <a:effectLst/>
              <a:uFillTx/>
              <a:latin typeface="Arial"/>
            </a:endParaRPr>
          </a:p>
          <a:p>
            <a:pPr lvl="1" marL="628560" indent="-171360">
              <a:lnSpc>
                <a:spcPct val="90000"/>
              </a:lnSpc>
              <a:spcBef>
                <a:spcPts val="499"/>
              </a:spcBef>
              <a:buClr>
                <a:srgbClr val="000000"/>
              </a:buClr>
              <a:buFont typeface="Wingdings,Sans-Serif"/>
              <a:buChar char="Ø"/>
              <a:tabLst>
                <a:tab algn="l" pos="0"/>
              </a:tabLst>
            </a:pPr>
            <a:r>
              <a:rPr b="1" lang="en-US" sz="2000" strike="noStrike" u="none">
                <a:solidFill>
                  <a:srgbClr val="000000"/>
                </a:solidFill>
                <a:effectLst/>
                <a:uFillTx/>
                <a:latin typeface="Arial"/>
              </a:rPr>
              <a:t>Underfitting</a:t>
            </a:r>
            <a:r>
              <a:rPr b="0" lang="en-US" sz="2000" strike="noStrike" u="none">
                <a:solidFill>
                  <a:srgbClr val="000000"/>
                </a:solidFill>
                <a:effectLst/>
                <a:uFillTx/>
                <a:latin typeface="Arial"/>
              </a:rPr>
              <a:t>: A model with </a:t>
            </a:r>
            <a:r>
              <a:rPr b="0" i="1" lang="en-US" sz="2000" strike="noStrike" u="none">
                <a:solidFill>
                  <a:srgbClr val="000000"/>
                </a:solidFill>
                <a:effectLst/>
                <a:uFillTx/>
                <a:latin typeface="Arial"/>
              </a:rPr>
              <a:t>High Bias</a:t>
            </a:r>
            <a:r>
              <a:rPr b="0" lang="en-US" sz="2000" strike="noStrike" u="none">
                <a:solidFill>
                  <a:srgbClr val="000000"/>
                </a:solidFill>
                <a:effectLst/>
                <a:uFillTx/>
                <a:latin typeface="Arial"/>
              </a:rPr>
              <a:t> tends to underfit the data as it oversimplifies the solution by failing to learn how to train the data efficiently. This results in a </a:t>
            </a:r>
            <a:r>
              <a:rPr b="0" i="1" lang="en-US" sz="2000" strike="noStrike" u="none">
                <a:solidFill>
                  <a:srgbClr val="000000"/>
                </a:solidFill>
                <a:effectLst/>
                <a:uFillTx/>
                <a:latin typeface="Arial"/>
              </a:rPr>
              <a:t>linear function</a:t>
            </a:r>
            <a:r>
              <a:rPr b="0" lang="en-US" sz="2000" strike="noStrike" u="none">
                <a:solidFill>
                  <a:srgbClr val="000000"/>
                </a:solidFill>
                <a:effectLst/>
                <a:uFillTx/>
                <a:latin typeface="Arial"/>
              </a:rPr>
              <a:t>.</a:t>
            </a:r>
            <a:endParaRPr b="0" lang="en-US" sz="2000" strike="noStrike" u="none">
              <a:solidFill>
                <a:srgbClr val="000000"/>
              </a:solidFill>
              <a:effectLst/>
              <a:uFillTx/>
              <a:latin typeface="Arial"/>
            </a:endParaRPr>
          </a:p>
          <a:p>
            <a:pPr lvl="1" marL="628560" indent="-171360">
              <a:lnSpc>
                <a:spcPct val="90000"/>
              </a:lnSpc>
              <a:spcBef>
                <a:spcPts val="499"/>
              </a:spcBef>
              <a:buClr>
                <a:srgbClr val="000000"/>
              </a:buClr>
              <a:buFont typeface="Wingdings,Sans-Serif"/>
              <a:buChar char="Ø"/>
              <a:tabLst>
                <a:tab algn="l" pos="0"/>
              </a:tabLst>
            </a:pPr>
            <a:r>
              <a:rPr b="1" lang="en-US" sz="2000" strike="noStrike" u="none">
                <a:solidFill>
                  <a:srgbClr val="000000"/>
                </a:solidFill>
                <a:effectLst/>
                <a:uFillTx/>
                <a:latin typeface="Arial"/>
              </a:rPr>
              <a:t>Oversimplification</a:t>
            </a:r>
            <a:r>
              <a:rPr b="0" lang="en-US" sz="2000" strike="noStrike" u="none">
                <a:solidFill>
                  <a:srgbClr val="000000"/>
                </a:solidFill>
                <a:effectLst/>
                <a:uFillTx/>
                <a:latin typeface="Arial"/>
              </a:rPr>
              <a:t>: Due to the model being too simple, the biased model is unable to learn complex features of a training data, thus, making it inefficient when solving complex problems.</a:t>
            </a:r>
            <a:endParaRPr b="0" lang="en-US" sz="2000" strike="noStrike" u="none">
              <a:solidFill>
                <a:srgbClr val="000000"/>
              </a:solidFill>
              <a:effectLst/>
              <a:uFillTx/>
              <a:latin typeface="Arial"/>
            </a:endParaRPr>
          </a:p>
          <a:p>
            <a:pPr lvl="1" marL="628560" indent="-171360">
              <a:lnSpc>
                <a:spcPct val="90000"/>
              </a:lnSpc>
              <a:spcBef>
                <a:spcPts val="499"/>
              </a:spcBef>
              <a:buClr>
                <a:srgbClr val="000000"/>
              </a:buClr>
              <a:buFont typeface="Wingdings,Sans-Serif"/>
              <a:buChar char="Ø"/>
              <a:tabLst>
                <a:tab algn="l" pos="0"/>
              </a:tabLst>
            </a:pPr>
            <a:r>
              <a:rPr b="1" lang="en-US" sz="2000" strike="noStrike" u="none">
                <a:solidFill>
                  <a:srgbClr val="000000"/>
                </a:solidFill>
                <a:effectLst/>
                <a:uFillTx/>
                <a:latin typeface="Arial"/>
              </a:rPr>
              <a:t>Low Training Accuracy</a:t>
            </a:r>
            <a:r>
              <a:rPr b="0" lang="en-US" sz="2000" strike="noStrike" u="none">
                <a:solidFill>
                  <a:srgbClr val="000000"/>
                </a:solidFill>
                <a:effectLst/>
                <a:uFillTx/>
                <a:latin typeface="Arial"/>
              </a:rPr>
              <a:t>: Due to the inability to correctly process training data, the biased model shows high-training loss resulting in low-training accuracy.</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91" name="PlaceHolder 3"/>
          <p:cNvSpPr>
            <a:spLocks noGrp="1"/>
          </p:cNvSpPr>
          <p:nvPr>
            <p:ph type="sldNum" idx="116"/>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889D276-A25F-488E-8755-5183E37AEE2F}"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2" name="PlaceHolder 1"/>
          <p:cNvSpPr>
            <a:spLocks noGrp="1"/>
          </p:cNvSpPr>
          <p:nvPr>
            <p:ph type="sldImg"/>
          </p:nvPr>
        </p:nvSpPr>
        <p:spPr>
          <a:xfrm>
            <a:off x="685800" y="1143000"/>
            <a:ext cx="5484240" cy="3084120"/>
          </a:xfrm>
          <a:prstGeom prst="rect">
            <a:avLst/>
          </a:prstGeom>
          <a:ln w="0">
            <a:noFill/>
          </a:ln>
        </p:spPr>
      </p:sp>
      <p:sp>
        <p:nvSpPr>
          <p:cNvPr id="393"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394" name="PlaceHolder 3"/>
          <p:cNvSpPr>
            <a:spLocks noGrp="1"/>
          </p:cNvSpPr>
          <p:nvPr>
            <p:ph type="sldNum" idx="117"/>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45DBB4E-930E-4B93-AC9E-F1BB320D56D5}"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5" name="PlaceHolder 1"/>
          <p:cNvSpPr>
            <a:spLocks noGrp="1"/>
          </p:cNvSpPr>
          <p:nvPr>
            <p:ph type="sldImg"/>
          </p:nvPr>
        </p:nvSpPr>
        <p:spPr>
          <a:xfrm>
            <a:off x="685800" y="1143000"/>
            <a:ext cx="5484240" cy="3084120"/>
          </a:xfrm>
          <a:prstGeom prst="rect">
            <a:avLst/>
          </a:prstGeom>
          <a:ln w="0">
            <a:noFill/>
          </a:ln>
        </p:spPr>
      </p:sp>
      <p:sp>
        <p:nvSpPr>
          <p:cNvPr id="396"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397" name="PlaceHolder 3"/>
          <p:cNvSpPr>
            <a:spLocks noGrp="1"/>
          </p:cNvSpPr>
          <p:nvPr>
            <p:ph type="sldNum" idx="118"/>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C3974A9D-A0F7-444D-A0E2-AFFA2B5BEC92}"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98" name="PlaceHolder 1"/>
          <p:cNvSpPr>
            <a:spLocks noGrp="1"/>
          </p:cNvSpPr>
          <p:nvPr>
            <p:ph type="sldImg"/>
          </p:nvPr>
        </p:nvSpPr>
        <p:spPr>
          <a:xfrm>
            <a:off x="685800" y="1143000"/>
            <a:ext cx="5484240" cy="3084120"/>
          </a:xfrm>
          <a:prstGeom prst="rect">
            <a:avLst/>
          </a:prstGeom>
          <a:ln w="0">
            <a:noFill/>
          </a:ln>
        </p:spPr>
      </p:sp>
      <p:sp>
        <p:nvSpPr>
          <p:cNvPr id="399"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https://www.techtarget.com/searchenterpriseai/definition/machine-learning-bias-algorithm-bias-or-AI-bias</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https://medium.com/swlh/the-bias-variance-tradeoff-f24253c0ab45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00" name="PlaceHolder 3"/>
          <p:cNvSpPr>
            <a:spLocks noGrp="1"/>
          </p:cNvSpPr>
          <p:nvPr>
            <p:ph type="sldNum" idx="119"/>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1CA1E07-AD1E-44D9-A48B-F1D5C4409CEC}"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1" name="PlaceHolder 1"/>
          <p:cNvSpPr>
            <a:spLocks noGrp="1"/>
          </p:cNvSpPr>
          <p:nvPr>
            <p:ph type="sldImg"/>
          </p:nvPr>
        </p:nvSpPr>
        <p:spPr>
          <a:xfrm>
            <a:off x="685800" y="1143000"/>
            <a:ext cx="5484240" cy="3084120"/>
          </a:xfrm>
          <a:prstGeom prst="rect">
            <a:avLst/>
          </a:prstGeom>
          <a:ln w="0">
            <a:noFill/>
          </a:ln>
        </p:spPr>
      </p:sp>
      <p:sp>
        <p:nvSpPr>
          <p:cNvPr id="402"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https://sci2s.ugr.es/noisydata</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https://www.sciencedirect.com/science/article/pii/S1877050919318575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03" name="PlaceHolder 3"/>
          <p:cNvSpPr>
            <a:spLocks noGrp="1"/>
          </p:cNvSpPr>
          <p:nvPr>
            <p:ph type="sldNum" idx="120"/>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AB2E5841-DDDF-48FF-8BAB-BEB5C6C25509}"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4" name="PlaceHolder 1"/>
          <p:cNvSpPr>
            <a:spLocks noGrp="1"/>
          </p:cNvSpPr>
          <p:nvPr>
            <p:ph type="sldImg"/>
          </p:nvPr>
        </p:nvSpPr>
        <p:spPr>
          <a:xfrm>
            <a:off x="685800" y="1143000"/>
            <a:ext cx="5484240" cy="3084120"/>
          </a:xfrm>
          <a:prstGeom prst="rect">
            <a:avLst/>
          </a:prstGeom>
          <a:ln w="0">
            <a:noFill/>
          </a:ln>
        </p:spPr>
      </p:sp>
      <p:sp>
        <p:nvSpPr>
          <p:cNvPr id="405"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https://sci2s.ugr.es/noisydata</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https://www.sciencedirect.com/science/article/pii/S1877050919318575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06" name="PlaceHolder 3"/>
          <p:cNvSpPr>
            <a:spLocks noGrp="1"/>
          </p:cNvSpPr>
          <p:nvPr>
            <p:ph type="sldNum" idx="121"/>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77D4264B-C737-491C-BAD5-234E44495869}"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3" name="PlaceHolder 1"/>
          <p:cNvSpPr>
            <a:spLocks noGrp="1"/>
          </p:cNvSpPr>
          <p:nvPr>
            <p:ph type="sldImg"/>
          </p:nvPr>
        </p:nvSpPr>
        <p:spPr>
          <a:xfrm>
            <a:off x="685800" y="1143000"/>
            <a:ext cx="5484240" cy="3084120"/>
          </a:xfrm>
          <a:prstGeom prst="rect">
            <a:avLst/>
          </a:prstGeom>
          <a:ln w="0">
            <a:noFill/>
          </a:ln>
        </p:spPr>
      </p:sp>
      <p:sp>
        <p:nvSpPr>
          <p:cNvPr id="354"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https://csu-r.github.io/Module2/rectangular-vs.-non-rectangular-data.html</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https://towardsdatascience.com/types-of-structured-data-every-data-science-enthusiast-should-know-a656b95afbe2</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3"/>
              </a:rPr>
              <a:t>https://machinelearningmastery.com/data-terminology-in-machine-learning/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355" name="PlaceHolder 3"/>
          <p:cNvSpPr>
            <a:spLocks noGrp="1"/>
          </p:cNvSpPr>
          <p:nvPr>
            <p:ph type="sldNum" idx="104"/>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8F72C80F-9363-4427-9254-BFB65565B37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7" name="PlaceHolder 1"/>
          <p:cNvSpPr>
            <a:spLocks noGrp="1"/>
          </p:cNvSpPr>
          <p:nvPr>
            <p:ph type="sldImg"/>
          </p:nvPr>
        </p:nvSpPr>
        <p:spPr>
          <a:xfrm>
            <a:off x="685800" y="1143000"/>
            <a:ext cx="5484240" cy="3084120"/>
          </a:xfrm>
          <a:prstGeom prst="rect">
            <a:avLst/>
          </a:prstGeom>
          <a:ln w="0">
            <a:noFill/>
          </a:ln>
        </p:spPr>
      </p:sp>
      <p:sp>
        <p:nvSpPr>
          <p:cNvPr id="408"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09" name="PlaceHolder 3"/>
          <p:cNvSpPr>
            <a:spLocks noGrp="1"/>
          </p:cNvSpPr>
          <p:nvPr>
            <p:ph type="sldNum" idx="122"/>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06AEB45-EE1E-48CB-B383-B240EF279D2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0" name="PlaceHolder 1"/>
          <p:cNvSpPr>
            <a:spLocks noGrp="1"/>
          </p:cNvSpPr>
          <p:nvPr>
            <p:ph type="sldImg"/>
          </p:nvPr>
        </p:nvSpPr>
        <p:spPr>
          <a:xfrm>
            <a:off x="685800" y="1143000"/>
            <a:ext cx="5484240" cy="3084120"/>
          </a:xfrm>
          <a:prstGeom prst="rect">
            <a:avLst/>
          </a:prstGeom>
          <a:ln w="0">
            <a:noFill/>
          </a:ln>
        </p:spPr>
      </p:sp>
      <p:sp>
        <p:nvSpPr>
          <p:cNvPr id="411"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12" name="PlaceHolder 3"/>
          <p:cNvSpPr>
            <a:spLocks noGrp="1"/>
          </p:cNvSpPr>
          <p:nvPr>
            <p:ph type="sldNum" idx="123"/>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9A0BB7BC-AFD5-44A3-A28D-D1E5049606FA}"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3" name="PlaceHolder 1"/>
          <p:cNvSpPr>
            <a:spLocks noGrp="1"/>
          </p:cNvSpPr>
          <p:nvPr>
            <p:ph type="sldImg"/>
          </p:nvPr>
        </p:nvSpPr>
        <p:spPr>
          <a:xfrm>
            <a:off x="685800" y="1143000"/>
            <a:ext cx="5484240" cy="3084120"/>
          </a:xfrm>
          <a:prstGeom prst="rect">
            <a:avLst/>
          </a:prstGeom>
          <a:ln w="0">
            <a:noFill/>
          </a:ln>
        </p:spPr>
      </p:sp>
      <p:sp>
        <p:nvSpPr>
          <p:cNvPr id="414"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15" name="PlaceHolder 3"/>
          <p:cNvSpPr>
            <a:spLocks noGrp="1"/>
          </p:cNvSpPr>
          <p:nvPr>
            <p:ph type="sldNum" idx="124"/>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D87A4DF-3D85-4134-9D7F-DC56725B2EB3}"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6" name="PlaceHolder 1"/>
          <p:cNvSpPr>
            <a:spLocks noGrp="1"/>
          </p:cNvSpPr>
          <p:nvPr>
            <p:ph type="sldImg"/>
          </p:nvPr>
        </p:nvSpPr>
        <p:spPr>
          <a:xfrm>
            <a:off x="685800" y="1143000"/>
            <a:ext cx="5484240" cy="3084120"/>
          </a:xfrm>
          <a:prstGeom prst="rect">
            <a:avLst/>
          </a:prstGeom>
          <a:ln w="0">
            <a:noFill/>
          </a:ln>
        </p:spPr>
      </p:sp>
      <p:sp>
        <p:nvSpPr>
          <p:cNvPr id="417"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Data preprocessing includes data preparation, compounded by integration, cleaning, normalization and transformation of data; and data reduction tasks; such as feature selection, instance selection, discretization, etc. The result expected after a reliable chaining of data preprocessing tasks is a final dataset, which can be considered correct and useful for further data mining algorithms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 Book Data Preprocessing in Data Mining by Garcia (2014)</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Mention: </a:t>
            </a:r>
            <a:r>
              <a:rPr b="0" lang="en-US" sz="2000" strike="noStrike" u="sng">
                <a:solidFill>
                  <a:srgbClr val="000000"/>
                </a:solidFill>
                <a:effectLst/>
                <a:uFillTx/>
                <a:latin typeface="Arial"/>
                <a:ea typeface="Calibri"/>
                <a:hlinkClick r:id="rId1"/>
              </a:rPr>
              <a:t>https://www.frontiersin.org/articles/10.3389/fenrg.2021.652801/full</a:t>
            </a:r>
            <a:r>
              <a:rPr b="0" lang="en-US" sz="2000" strike="noStrike" u="none">
                <a:solidFill>
                  <a:srgbClr val="000000"/>
                </a:solidFill>
                <a:effectLst/>
                <a:uFillTx/>
                <a:latin typeface="Arial"/>
                <a:ea typeface="Calibri"/>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18" name="PlaceHolder 3"/>
          <p:cNvSpPr>
            <a:spLocks noGrp="1"/>
          </p:cNvSpPr>
          <p:nvPr>
            <p:ph type="sldNum" idx="125"/>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A233516F-F373-47C6-9BC7-5888E9C13CA9}"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19" name="PlaceHolder 1"/>
          <p:cNvSpPr>
            <a:spLocks noGrp="1"/>
          </p:cNvSpPr>
          <p:nvPr>
            <p:ph type="sldImg"/>
          </p:nvPr>
        </p:nvSpPr>
        <p:spPr>
          <a:xfrm>
            <a:off x="685800" y="1143000"/>
            <a:ext cx="5484240" cy="3084120"/>
          </a:xfrm>
          <a:prstGeom prst="rect">
            <a:avLst/>
          </a:prstGeom>
          <a:ln w="0">
            <a:noFill/>
          </a:ln>
        </p:spPr>
      </p:sp>
      <p:sp>
        <p:nvSpPr>
          <p:cNvPr id="420"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Data preprocessing includes data preparation, compounded by integration, cleaning, normalization and transformation of data; and data reduction tasks; such as feature selection, instance selection, discretization, etc. The result expected after a reliable chaining of data preprocessing tasks is a final dataset, which can be considered correct and useful for further data mining algorithms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 Book Data Preprocessing in Data Mining by Garcia (2014)</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Mention: </a:t>
            </a:r>
            <a:r>
              <a:rPr b="0" lang="en-US" sz="2000" strike="noStrike" u="sng">
                <a:solidFill>
                  <a:srgbClr val="000000"/>
                </a:solidFill>
                <a:effectLst/>
                <a:uFillTx/>
                <a:latin typeface="Arial"/>
                <a:ea typeface="Calibri"/>
                <a:hlinkClick r:id="rId1"/>
              </a:rPr>
              <a:t>https://www.frontiersin.org/articles/10.3389/fenrg.2021.652801/full</a:t>
            </a:r>
            <a:r>
              <a:rPr b="0" lang="en-US" sz="2000" strike="noStrike" u="none">
                <a:solidFill>
                  <a:srgbClr val="000000"/>
                </a:solidFill>
                <a:effectLst/>
                <a:uFillTx/>
                <a:latin typeface="Arial"/>
                <a:ea typeface="Calibri"/>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21" name="PlaceHolder 3"/>
          <p:cNvSpPr>
            <a:spLocks noGrp="1"/>
          </p:cNvSpPr>
          <p:nvPr>
            <p:ph type="sldNum" idx="126"/>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960A945E-B3E6-40AE-9BB0-D85C9BAD835B}"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2" name="PlaceHolder 1"/>
          <p:cNvSpPr>
            <a:spLocks noGrp="1"/>
          </p:cNvSpPr>
          <p:nvPr>
            <p:ph type="sldImg"/>
          </p:nvPr>
        </p:nvSpPr>
        <p:spPr>
          <a:xfrm>
            <a:off x="685800" y="1143000"/>
            <a:ext cx="5484240" cy="3084120"/>
          </a:xfrm>
          <a:prstGeom prst="rect">
            <a:avLst/>
          </a:prstGeom>
          <a:ln w="0">
            <a:noFill/>
          </a:ln>
        </p:spPr>
      </p:sp>
      <p:sp>
        <p:nvSpPr>
          <p:cNvPr id="423"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https://en.wikipedia.org/wiki/Data_pre-processing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https://en.wikipedia.org/wiki/Data_cleansing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3"/>
              </a:rPr>
              <a:t>https://en.wikipedia.org/wiki/Data_wrangling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4"/>
              </a:rPr>
              <a:t>https://www.sisense.com/glossary/data-cleaning/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24" name="PlaceHolder 3"/>
          <p:cNvSpPr>
            <a:spLocks noGrp="1"/>
          </p:cNvSpPr>
          <p:nvPr>
            <p:ph type="sldNum" idx="127"/>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DFD63B7-D5D1-4DBA-959E-9E84DE50208F}"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5" name="PlaceHolder 1"/>
          <p:cNvSpPr>
            <a:spLocks noGrp="1"/>
          </p:cNvSpPr>
          <p:nvPr>
            <p:ph type="sldImg"/>
          </p:nvPr>
        </p:nvSpPr>
        <p:spPr>
          <a:xfrm>
            <a:off x="685800" y="1143000"/>
            <a:ext cx="5484240" cy="3084120"/>
          </a:xfrm>
          <a:prstGeom prst="rect">
            <a:avLst/>
          </a:prstGeom>
          <a:ln w="0">
            <a:noFill/>
          </a:ln>
        </p:spPr>
      </p:sp>
      <p:sp>
        <p:nvSpPr>
          <p:cNvPr id="426"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27" name="PlaceHolder 3"/>
          <p:cNvSpPr>
            <a:spLocks noGrp="1"/>
          </p:cNvSpPr>
          <p:nvPr>
            <p:ph type="sldNum" idx="128"/>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D269134-23EF-47FE-BB5D-BF80A7B52898}"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28" name="PlaceHolder 1"/>
          <p:cNvSpPr>
            <a:spLocks noGrp="1"/>
          </p:cNvSpPr>
          <p:nvPr>
            <p:ph type="sldImg"/>
          </p:nvPr>
        </p:nvSpPr>
        <p:spPr>
          <a:xfrm>
            <a:off x="685800" y="1143000"/>
            <a:ext cx="5484240" cy="3084120"/>
          </a:xfrm>
          <a:prstGeom prst="rect">
            <a:avLst/>
          </a:prstGeom>
          <a:ln w="0">
            <a:noFill/>
          </a:ln>
        </p:spPr>
      </p:sp>
      <p:sp>
        <p:nvSpPr>
          <p:cNvPr id="429"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https://research.aimultiple.com/data-cleaning/</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https://towardsdatascience.com/the-ultimate-guide-to-data-cleaning-3969843991d4</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3"/>
              </a:rPr>
              <a:t>https://www.techtarget.com/searchdatamanagement/definition/data-scrubbing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4"/>
              </a:rPr>
              <a:t>https://elitedatascience.com/data-cleaning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Wrangling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5"/>
              </a:rPr>
              <a:t>https://opendatascience.com/data-wrangling-how-to-prepare-your-data/</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30" name="PlaceHolder 3"/>
          <p:cNvSpPr>
            <a:spLocks noGrp="1"/>
          </p:cNvSpPr>
          <p:nvPr>
            <p:ph type="sldNum" idx="129"/>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30E0D51-C7E9-49CC-A265-E48F2211115C}"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2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1" name="PlaceHolder 1"/>
          <p:cNvSpPr>
            <a:spLocks noGrp="1"/>
          </p:cNvSpPr>
          <p:nvPr>
            <p:ph type="sldImg"/>
          </p:nvPr>
        </p:nvSpPr>
        <p:spPr>
          <a:xfrm>
            <a:off x="685800" y="1143000"/>
            <a:ext cx="5484240" cy="3084120"/>
          </a:xfrm>
          <a:prstGeom prst="rect">
            <a:avLst/>
          </a:prstGeom>
          <a:ln w="0">
            <a:noFill/>
          </a:ln>
        </p:spPr>
      </p:sp>
      <p:sp>
        <p:nvSpPr>
          <p:cNvPr id="432"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33" name="PlaceHolder 3"/>
          <p:cNvSpPr>
            <a:spLocks noGrp="1"/>
          </p:cNvSpPr>
          <p:nvPr>
            <p:ph type="sldNum" idx="130"/>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BD23E892-CDC6-496E-8676-E6C68D8E21D7}"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PlaceHolder 1"/>
          <p:cNvSpPr>
            <a:spLocks noGrp="1"/>
          </p:cNvSpPr>
          <p:nvPr>
            <p:ph type="sldImg"/>
          </p:nvPr>
        </p:nvSpPr>
        <p:spPr>
          <a:xfrm>
            <a:off x="685800" y="1143000"/>
            <a:ext cx="5484240" cy="3084120"/>
          </a:xfrm>
          <a:prstGeom prst="rect">
            <a:avLst/>
          </a:prstGeom>
          <a:ln w="0">
            <a:noFill/>
          </a:ln>
        </p:spPr>
      </p:sp>
      <p:sp>
        <p:nvSpPr>
          <p:cNvPr id="357"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More info about dataset</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https://www.angela1c.com/projects/iris_project/the-iris-dataset/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https://en.wikipedia.org/wiki/Iris_flower_data_set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358" name="PlaceHolder 3"/>
          <p:cNvSpPr>
            <a:spLocks noGrp="1"/>
          </p:cNvSpPr>
          <p:nvPr>
            <p:ph type="sldNum" idx="105"/>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FCB278E-4CE8-4F3F-8C53-AD2AD29082D7}"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4" name="PlaceHolder 1"/>
          <p:cNvSpPr>
            <a:spLocks noGrp="1"/>
          </p:cNvSpPr>
          <p:nvPr>
            <p:ph type="sldImg"/>
          </p:nvPr>
        </p:nvSpPr>
        <p:spPr>
          <a:xfrm>
            <a:off x="685800" y="1143000"/>
            <a:ext cx="5484240" cy="3084120"/>
          </a:xfrm>
          <a:prstGeom prst="rect">
            <a:avLst/>
          </a:prstGeom>
          <a:ln w="0">
            <a:noFill/>
          </a:ln>
        </p:spPr>
      </p:sp>
      <p:sp>
        <p:nvSpPr>
          <p:cNvPr id="435"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Resources</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https://www.youtube.com/watch?v=UiV7wf36je0&amp;t=145s</a:t>
            </a:r>
            <a:r>
              <a:rPr b="0" lang="en-US" sz="2000" strike="noStrike" u="none">
                <a:solidFill>
                  <a:srgbClr val="000000"/>
                </a:solidFill>
                <a:effectLst/>
                <a:uFillTx/>
                <a:latin typeface="Arial"/>
              </a:rPr>
              <a:t> &amp; </a:t>
            </a:r>
            <a:r>
              <a:rPr b="0" lang="en-US" sz="2000" strike="noStrike" u="sng">
                <a:solidFill>
                  <a:srgbClr val="000000"/>
                </a:solidFill>
                <a:effectLst/>
                <a:uFillTx/>
                <a:latin typeface="Arial"/>
                <a:hlinkClick r:id="rId2"/>
              </a:rPr>
              <a:t>https://www.techtarget.com/searchenterpriseai/definition/data-science</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3"/>
              </a:rPr>
              <a:t>https://www.youtube.com/watch?v=uswU1s3M2VE</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36" name="PlaceHolder 3"/>
          <p:cNvSpPr>
            <a:spLocks noGrp="1"/>
          </p:cNvSpPr>
          <p:nvPr>
            <p:ph type="sldNum" idx="131"/>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887BFE67-DF5A-4E9C-8A3B-45B80215D7F7}"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37" name="PlaceHolder 1"/>
          <p:cNvSpPr>
            <a:spLocks noGrp="1"/>
          </p:cNvSpPr>
          <p:nvPr>
            <p:ph type="sldImg"/>
          </p:nvPr>
        </p:nvSpPr>
        <p:spPr>
          <a:xfrm>
            <a:off x="685800" y="1143000"/>
            <a:ext cx="5484240" cy="3084120"/>
          </a:xfrm>
          <a:prstGeom prst="rect">
            <a:avLst/>
          </a:prstGeom>
          <a:ln w="0">
            <a:noFill/>
          </a:ln>
        </p:spPr>
      </p:sp>
      <p:sp>
        <p:nvSpPr>
          <p:cNvPr id="438"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39" name="PlaceHolder 3"/>
          <p:cNvSpPr>
            <a:spLocks noGrp="1"/>
          </p:cNvSpPr>
          <p:nvPr>
            <p:ph type="sldNum" idx="132"/>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CF4735F7-A609-470C-9093-3C78D60C6501}"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PlaceHolder 1"/>
          <p:cNvSpPr>
            <a:spLocks noGrp="1"/>
          </p:cNvSpPr>
          <p:nvPr>
            <p:ph type="sldImg"/>
          </p:nvPr>
        </p:nvSpPr>
        <p:spPr>
          <a:xfrm>
            <a:off x="685800" y="1143000"/>
            <a:ext cx="5484240" cy="3084120"/>
          </a:xfrm>
          <a:prstGeom prst="rect">
            <a:avLst/>
          </a:prstGeom>
          <a:ln w="0">
            <a:noFill/>
          </a:ln>
        </p:spPr>
      </p:sp>
      <p:sp>
        <p:nvSpPr>
          <p:cNvPr id="441"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42" name="PlaceHolder 3"/>
          <p:cNvSpPr>
            <a:spLocks noGrp="1"/>
          </p:cNvSpPr>
          <p:nvPr>
            <p:ph type="sldNum" idx="133"/>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9B0D668-E1A6-4056-8CEE-AF4489A3D01B}"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3" name="PlaceHolder 1"/>
          <p:cNvSpPr>
            <a:spLocks noGrp="1"/>
          </p:cNvSpPr>
          <p:nvPr>
            <p:ph type="sldImg"/>
          </p:nvPr>
        </p:nvSpPr>
        <p:spPr>
          <a:xfrm>
            <a:off x="685800" y="1143000"/>
            <a:ext cx="5484240" cy="3084120"/>
          </a:xfrm>
          <a:prstGeom prst="rect">
            <a:avLst/>
          </a:prstGeom>
          <a:ln w="0">
            <a:noFill/>
          </a:ln>
        </p:spPr>
      </p:sp>
      <p:sp>
        <p:nvSpPr>
          <p:cNvPr id="444"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Most of the time is spent on “massaging data” rather than analysis or other “cool” stuff.</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Considering that another 20% of the time is used to collect the data, on average about 80% is work done exclusively with the data without any kind of analysis</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45" name="PlaceHolder 3"/>
          <p:cNvSpPr>
            <a:spLocks noGrp="1"/>
          </p:cNvSpPr>
          <p:nvPr>
            <p:ph type="sldNum" idx="134"/>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B1EC44FE-DA75-4C88-B0FD-CB9B8E00177A}"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6" name="PlaceHolder 1"/>
          <p:cNvSpPr>
            <a:spLocks noGrp="1"/>
          </p:cNvSpPr>
          <p:nvPr>
            <p:ph type="sldImg"/>
          </p:nvPr>
        </p:nvSpPr>
        <p:spPr>
          <a:xfrm>
            <a:off x="685800" y="1143000"/>
            <a:ext cx="5484240" cy="3084120"/>
          </a:xfrm>
          <a:prstGeom prst="rect">
            <a:avLst/>
          </a:prstGeom>
          <a:ln w="0">
            <a:noFill/>
          </a:ln>
        </p:spPr>
      </p:sp>
      <p:sp>
        <p:nvSpPr>
          <p:cNvPr id="447"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Most of the time is spent on “massaging data” rather than analysis or other “cool” stuff.</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Considering that another 20% of the time is used to collect the data, on average about 80% is work done exclusively with the data without any kind of analysis</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48" name="PlaceHolder 3"/>
          <p:cNvSpPr>
            <a:spLocks noGrp="1"/>
          </p:cNvSpPr>
          <p:nvPr>
            <p:ph type="sldNum" idx="135"/>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555B5F2-0D83-4DB4-B58F-EF4BA5D2562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9" name="PlaceHolder 1"/>
          <p:cNvSpPr>
            <a:spLocks noGrp="1"/>
          </p:cNvSpPr>
          <p:nvPr>
            <p:ph type="sldImg"/>
          </p:nvPr>
        </p:nvSpPr>
        <p:spPr>
          <a:xfrm>
            <a:off x="685800" y="1143000"/>
            <a:ext cx="5484240" cy="3084120"/>
          </a:xfrm>
          <a:prstGeom prst="rect">
            <a:avLst/>
          </a:prstGeom>
          <a:ln w="0">
            <a:noFill/>
          </a:ln>
        </p:spPr>
      </p:sp>
      <p:sp>
        <p:nvSpPr>
          <p:cNvPr id="450"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https://en.wikipedia.org/wiki/Anaconda_(Python_distribution</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"A distribution of the Python and R programming languages for scientific computing (data science, machine learning, big data, …) , that aims to simplify package management and deployment."</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https://www.anaconda.com/state-of-data-science-2020?utm_medium=press&amp;utm_source=anaconda&amp;utm_campaign=sods-2020&amp;utm_content=report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“We were disappointed, if not surprised, to see that data wrangling still takes the lion’s share of time in a typical data professional’s day,” Anaconda wrote in its report, </a:t>
            </a:r>
            <a:r>
              <a:rPr b="0" lang="en-US" sz="2000" strike="noStrike" u="sng">
                <a:solidFill>
                  <a:srgbClr val="000000"/>
                </a:solidFill>
                <a:effectLst/>
                <a:uFillTx/>
                <a:latin typeface="Arial"/>
                <a:hlinkClick r:id="rId3"/>
              </a:rPr>
              <a:t>“2020 State of Data Science: Moving From Hype Toward Maturity.”</a:t>
            </a:r>
            <a:r>
              <a:rPr b="0" lang="en-US" sz="2000" strike="noStrike" u="none">
                <a:solidFill>
                  <a:srgbClr val="000000"/>
                </a:solidFill>
                <a:effectLst/>
                <a:uFillTx/>
                <a:latin typeface="Arial"/>
              </a:rPr>
              <a:t> “Data preparation and cleansing takes valuable time away from real data science work and has a negative impact on overall job satisfaction.”</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Report Mentioning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4"/>
              </a:rPr>
              <a:t>https://www.datanami.com/2020/07/06/data-prep-still-dominates-data-scientists-time-survey-finds/</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5"/>
              </a:rPr>
              <a:t>https://www.dataversity.net/survey-shows-data-scientists-spend-time-cleaning-data/</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51" name="PlaceHolder 3"/>
          <p:cNvSpPr>
            <a:spLocks noGrp="1"/>
          </p:cNvSpPr>
          <p:nvPr>
            <p:ph type="sldNum" idx="136"/>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83B05485-08FA-4452-ADDB-CBF738AC265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2" name="PlaceHolder 1"/>
          <p:cNvSpPr>
            <a:spLocks noGrp="1"/>
          </p:cNvSpPr>
          <p:nvPr>
            <p:ph type="sldImg"/>
          </p:nvPr>
        </p:nvSpPr>
        <p:spPr>
          <a:xfrm>
            <a:off x="685800" y="1143000"/>
            <a:ext cx="5484240" cy="3084120"/>
          </a:xfrm>
          <a:prstGeom prst="rect">
            <a:avLst/>
          </a:prstGeom>
          <a:ln w="0">
            <a:noFill/>
          </a:ln>
        </p:spPr>
      </p:sp>
      <p:sp>
        <p:nvSpPr>
          <p:cNvPr id="453"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https://www.ziprecruiter.com/Career/Data-Scientist/Resume-Keywords-and-Skills</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Employers require a broad range of skills and qualifications in their descriptions of Data Scientist positions. The top three keywords make up 38.46% of the total set of top terms. Look to the Resume Checklist below to see how Python, Statistics, and Machine Learning shares stack up against the share from resumes. SQL, Technical and Analysis represent an additionally healthy share of the employer Data Scientist job postings with their combined total of 27.54%. At 34%, Collaboration, Innovation, Computer Science, and Data Analytics appear far less frequently, but are still a significant portion of the 10 top Data Scientist skills and requirements according to employers.</a:t>
            </a:r>
            <a:endParaRPr b="0" lang="en-US" sz="2000" strike="noStrike" u="none">
              <a:solidFill>
                <a:srgbClr val="000000"/>
              </a:solidFill>
              <a:effectLst/>
              <a:uFillTx/>
              <a:latin typeface="Arial"/>
            </a:endParaRPr>
          </a:p>
          <a:p>
            <a:pPr indent="0">
              <a:lnSpc>
                <a:spcPct val="100000"/>
              </a:lnSpc>
              <a:buNone/>
              <a:tabLst>
                <a:tab algn="l" pos="0"/>
              </a:tabLst>
            </a:pPr>
            <a:br>
              <a:rPr sz="2000"/>
            </a:b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54" name="PlaceHolder 3"/>
          <p:cNvSpPr>
            <a:spLocks noGrp="1"/>
          </p:cNvSpPr>
          <p:nvPr>
            <p:ph type="sldNum" idx="137"/>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8AB6839-A5AB-42C8-AF3F-B329A7EB15B6}"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5" name="PlaceHolder 1"/>
          <p:cNvSpPr>
            <a:spLocks noGrp="1"/>
          </p:cNvSpPr>
          <p:nvPr>
            <p:ph type="sldImg"/>
          </p:nvPr>
        </p:nvSpPr>
        <p:spPr>
          <a:xfrm>
            <a:off x="685800" y="1143000"/>
            <a:ext cx="5484240" cy="3084120"/>
          </a:xfrm>
          <a:prstGeom prst="rect">
            <a:avLst/>
          </a:prstGeom>
          <a:ln w="0">
            <a:noFill/>
          </a:ln>
        </p:spPr>
      </p:sp>
      <p:sp>
        <p:nvSpPr>
          <p:cNvPr id="456"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57" name="PlaceHolder 3"/>
          <p:cNvSpPr>
            <a:spLocks noGrp="1"/>
          </p:cNvSpPr>
          <p:nvPr>
            <p:ph type="sldNum" idx="138"/>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172017AE-0603-4229-B271-4104194316B9}"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58" name="PlaceHolder 1"/>
          <p:cNvSpPr>
            <a:spLocks noGrp="1"/>
          </p:cNvSpPr>
          <p:nvPr>
            <p:ph type="sldImg"/>
          </p:nvPr>
        </p:nvSpPr>
        <p:spPr>
          <a:xfrm>
            <a:off x="685800" y="1143000"/>
            <a:ext cx="5484240" cy="3084120"/>
          </a:xfrm>
          <a:prstGeom prst="rect">
            <a:avLst/>
          </a:prstGeom>
          <a:ln w="0">
            <a:noFill/>
          </a:ln>
        </p:spPr>
      </p:sp>
      <p:sp>
        <p:nvSpPr>
          <p:cNvPr id="459"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https://hbr.org/2012/10/data-scientist-the-sexiest-job-of-the-21st-century</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https://towardsdatascience.com/data-scientist-the-dirtiest-job-of-the-21st-century-7f0c8215e845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60" name="PlaceHolder 3"/>
          <p:cNvSpPr>
            <a:spLocks noGrp="1"/>
          </p:cNvSpPr>
          <p:nvPr>
            <p:ph type="sldNum" idx="139"/>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FFF17EB-12A2-4F0E-9DEF-553E4D2F4F3E}"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3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1" name="PlaceHolder 1"/>
          <p:cNvSpPr>
            <a:spLocks noGrp="1"/>
          </p:cNvSpPr>
          <p:nvPr>
            <p:ph type="sldImg"/>
          </p:nvPr>
        </p:nvSpPr>
        <p:spPr>
          <a:xfrm>
            <a:off x="685800" y="1143000"/>
            <a:ext cx="5484240" cy="3084120"/>
          </a:xfrm>
          <a:prstGeom prst="rect">
            <a:avLst/>
          </a:prstGeom>
          <a:ln w="0">
            <a:noFill/>
          </a:ln>
        </p:spPr>
      </p:sp>
      <p:sp>
        <p:nvSpPr>
          <p:cNvPr id="462"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https://hbr.org/2012/10/data-scientist-the-sexiest-job-of-the-21st-century</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https://towardsdatascience.com/data-scientist-the-dirtiest-job-of-the-21st-century-7f0c8215e845</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63" name="PlaceHolder 3"/>
          <p:cNvSpPr>
            <a:spLocks noGrp="1"/>
          </p:cNvSpPr>
          <p:nvPr>
            <p:ph type="sldNum" idx="140"/>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EB00CE7C-CC00-47C5-8A9A-38E8EB6632EE}"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9" name="PlaceHolder 1"/>
          <p:cNvSpPr>
            <a:spLocks noGrp="1"/>
          </p:cNvSpPr>
          <p:nvPr>
            <p:ph type="sldImg"/>
          </p:nvPr>
        </p:nvSpPr>
        <p:spPr>
          <a:xfrm>
            <a:off x="685800" y="1143000"/>
            <a:ext cx="5484240" cy="3084120"/>
          </a:xfrm>
          <a:prstGeom prst="rect">
            <a:avLst/>
          </a:prstGeom>
          <a:ln w="0">
            <a:noFill/>
          </a:ln>
        </p:spPr>
      </p:sp>
      <p:sp>
        <p:nvSpPr>
          <p:cNvPr id="360"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More info about dataset</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https://www.angela1c.com/projects/iris_project/the-iris-dataset/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https://en.wikipedia.org/wiki/Iris_flower_data_set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361" name="PlaceHolder 3"/>
          <p:cNvSpPr>
            <a:spLocks noGrp="1"/>
          </p:cNvSpPr>
          <p:nvPr>
            <p:ph type="sldNum" idx="106"/>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022F0B11-C070-4AF0-A874-3ADC9967A812}"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0.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4" name="PlaceHolder 1"/>
          <p:cNvSpPr>
            <a:spLocks noGrp="1"/>
          </p:cNvSpPr>
          <p:nvPr>
            <p:ph type="sldImg"/>
          </p:nvPr>
        </p:nvSpPr>
        <p:spPr>
          <a:xfrm>
            <a:off x="685800" y="1143000"/>
            <a:ext cx="5484240" cy="3084120"/>
          </a:xfrm>
          <a:prstGeom prst="rect">
            <a:avLst/>
          </a:prstGeom>
          <a:ln w="0">
            <a:noFill/>
          </a:ln>
        </p:spPr>
      </p:sp>
      <p:sp>
        <p:nvSpPr>
          <p:cNvPr id="465"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66" name="PlaceHolder 3"/>
          <p:cNvSpPr>
            <a:spLocks noGrp="1"/>
          </p:cNvSpPr>
          <p:nvPr>
            <p:ph type="sldNum" idx="141"/>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B3D49F37-577D-4499-AE64-66DF208F0CD2}"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1.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67" name="PlaceHolder 1"/>
          <p:cNvSpPr>
            <a:spLocks noGrp="1"/>
          </p:cNvSpPr>
          <p:nvPr>
            <p:ph type="sldImg"/>
          </p:nvPr>
        </p:nvSpPr>
        <p:spPr>
          <a:xfrm>
            <a:off x="685800" y="1143000"/>
            <a:ext cx="5484240" cy="3084120"/>
          </a:xfrm>
          <a:prstGeom prst="rect">
            <a:avLst/>
          </a:prstGeom>
          <a:ln w="0">
            <a:noFill/>
          </a:ln>
        </p:spPr>
      </p:sp>
      <p:sp>
        <p:nvSpPr>
          <p:cNvPr id="468"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https://machinelearningmastery.com/data-preparation-is-important/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69" name="PlaceHolder 3"/>
          <p:cNvSpPr>
            <a:spLocks noGrp="1"/>
          </p:cNvSpPr>
          <p:nvPr>
            <p:ph type="sldNum" idx="142"/>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BA755BC2-DDCF-4EFD-A0FF-BEE139E5E064}"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2.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0" name="PlaceHolder 1"/>
          <p:cNvSpPr>
            <a:spLocks noGrp="1"/>
          </p:cNvSpPr>
          <p:nvPr>
            <p:ph type="sldImg"/>
          </p:nvPr>
        </p:nvSpPr>
        <p:spPr>
          <a:xfrm>
            <a:off x="685800" y="1143000"/>
            <a:ext cx="5484240" cy="3084120"/>
          </a:xfrm>
          <a:prstGeom prst="rect">
            <a:avLst/>
          </a:prstGeom>
          <a:ln w="0">
            <a:noFill/>
          </a:ln>
        </p:spPr>
      </p:sp>
      <p:sp>
        <p:nvSpPr>
          <p:cNvPr id="471"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Accuracy vs Precision</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https://en.wikipedia.org/wiki/Accuracy_and_precision</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Quality Principles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https://en.wikipedia.org/wiki/Data_cleansing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3"/>
              </a:rPr>
              <a:t>https://www.tableau.com/learn/articles/what-is-data-cleaning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72" name="PlaceHolder 3"/>
          <p:cNvSpPr>
            <a:spLocks noGrp="1"/>
          </p:cNvSpPr>
          <p:nvPr>
            <p:ph type="sldNum" idx="143"/>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73830F0F-95BE-4F5C-8B39-47B5C9CCF2C0}"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3" name="PlaceHolder 1"/>
          <p:cNvSpPr>
            <a:spLocks noGrp="1"/>
          </p:cNvSpPr>
          <p:nvPr>
            <p:ph type="sldImg"/>
          </p:nvPr>
        </p:nvSpPr>
        <p:spPr>
          <a:xfrm>
            <a:off x="685800" y="1143000"/>
            <a:ext cx="5484240" cy="3084120"/>
          </a:xfrm>
          <a:prstGeom prst="rect">
            <a:avLst/>
          </a:prstGeom>
          <a:ln w="0">
            <a:noFill/>
          </a:ln>
        </p:spPr>
      </p:sp>
      <p:sp>
        <p:nvSpPr>
          <p:cNvPr id="474"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https://en.wikipedia.org/wiki/Data_cleansing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https://www.tableau.com/learn/articles/what-is-data-cleaning</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475" name="PlaceHolder 3"/>
          <p:cNvSpPr>
            <a:spLocks noGrp="1"/>
          </p:cNvSpPr>
          <p:nvPr>
            <p:ph type="sldNum" idx="144"/>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D6793B4-ED8D-45BE-8FF8-FF87BFEB72FB}"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4.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6" name="PlaceHolder 1"/>
          <p:cNvSpPr>
            <a:spLocks noGrp="1"/>
          </p:cNvSpPr>
          <p:nvPr>
            <p:ph type="sldImg"/>
          </p:nvPr>
        </p:nvSpPr>
        <p:spPr>
          <a:xfrm>
            <a:off x="685800" y="1143000"/>
            <a:ext cx="5484240" cy="3084120"/>
          </a:xfrm>
          <a:prstGeom prst="rect">
            <a:avLst/>
          </a:prstGeom>
          <a:ln w="0">
            <a:noFill/>
          </a:ln>
        </p:spPr>
      </p:sp>
      <p:sp>
        <p:nvSpPr>
          <p:cNvPr id="477"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 Trend of time spent on data munging is slowly decreasing</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 This leads to "wasted" time and "unhappiness" in the job</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 Although pre-processing is very important, over time this task will be picked by autonomous programs/agents, that will permit data</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Scientists  to focus on more pressing issues such as insights presentations and think about ethical dilemmas. </a:t>
            </a:r>
            <a:endParaRPr b="0" lang="en-US" sz="2000" strike="noStrike" u="none">
              <a:solidFill>
                <a:srgbClr val="000000"/>
              </a:solidFill>
              <a:effectLst/>
              <a:uFillTx/>
              <a:latin typeface="Arial"/>
            </a:endParaRPr>
          </a:p>
        </p:txBody>
      </p:sp>
      <p:sp>
        <p:nvSpPr>
          <p:cNvPr id="478" name="PlaceHolder 3"/>
          <p:cNvSpPr>
            <a:spLocks noGrp="1"/>
          </p:cNvSpPr>
          <p:nvPr>
            <p:ph type="sldNum" idx="145"/>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6869069A-4EBB-4B0B-A3D2-65449CAD7E2D}"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9" name="PlaceHolder 1"/>
          <p:cNvSpPr>
            <a:spLocks noGrp="1"/>
          </p:cNvSpPr>
          <p:nvPr>
            <p:ph type="sldImg"/>
          </p:nvPr>
        </p:nvSpPr>
        <p:spPr>
          <a:xfrm>
            <a:off x="685800" y="1143000"/>
            <a:ext cx="5484240" cy="3084120"/>
          </a:xfrm>
          <a:prstGeom prst="rect">
            <a:avLst/>
          </a:prstGeom>
          <a:ln w="0">
            <a:noFill/>
          </a:ln>
        </p:spPr>
      </p:sp>
      <p:sp>
        <p:nvSpPr>
          <p:cNvPr id="480"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buNone/>
            </a:pPr>
            <a:endParaRPr b="0" lang="en-US" sz="1800" strike="noStrike" u="none">
              <a:solidFill>
                <a:srgbClr val="000000"/>
              </a:solidFill>
              <a:effectLst/>
              <a:uFillTx/>
              <a:latin typeface="Arial"/>
            </a:endParaRPr>
          </a:p>
        </p:txBody>
      </p:sp>
      <p:sp>
        <p:nvSpPr>
          <p:cNvPr id="481" name="PlaceHolder 3"/>
          <p:cNvSpPr>
            <a:spLocks noGrp="1"/>
          </p:cNvSpPr>
          <p:nvPr>
            <p:ph type="sldNum" idx="146"/>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2000648A-AE3B-4078-8688-79372D50359B}"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4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82" name="PlaceHolder 1"/>
          <p:cNvSpPr>
            <a:spLocks noGrp="1"/>
          </p:cNvSpPr>
          <p:nvPr>
            <p:ph type="sldImg"/>
          </p:nvPr>
        </p:nvSpPr>
        <p:spPr>
          <a:xfrm>
            <a:off x="685800" y="1143000"/>
            <a:ext cx="5484240" cy="3084120"/>
          </a:xfrm>
          <a:prstGeom prst="rect">
            <a:avLst/>
          </a:prstGeom>
          <a:ln w="0">
            <a:noFill/>
          </a:ln>
        </p:spPr>
      </p:sp>
      <p:sp>
        <p:nvSpPr>
          <p:cNvPr id="483"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484" name="PlaceHolder 3"/>
          <p:cNvSpPr>
            <a:spLocks noGrp="1"/>
          </p:cNvSpPr>
          <p:nvPr>
            <p:ph type="sldNum" idx="147"/>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5FF4E241-A05A-4565-8468-DF72426A83BF}"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2" name="PlaceHolder 1"/>
          <p:cNvSpPr>
            <a:spLocks noGrp="1"/>
          </p:cNvSpPr>
          <p:nvPr>
            <p:ph type="sldImg"/>
          </p:nvPr>
        </p:nvSpPr>
        <p:spPr>
          <a:xfrm>
            <a:off x="685800" y="1143000"/>
            <a:ext cx="5484240" cy="3084120"/>
          </a:xfrm>
          <a:prstGeom prst="rect">
            <a:avLst/>
          </a:prstGeom>
          <a:ln w="0">
            <a:noFill/>
          </a:ln>
        </p:spPr>
      </p:sp>
      <p:sp>
        <p:nvSpPr>
          <p:cNvPr id="363"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More info about dataset</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https://www.angela1c.com/projects/iris_project/the-iris-dataset/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2"/>
              </a:rPr>
              <a:t>https://en.wikipedia.org/wiki/Iris_flower_data_set</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p:txBody>
      </p:sp>
      <p:sp>
        <p:nvSpPr>
          <p:cNvPr id="364" name="PlaceHolder 3"/>
          <p:cNvSpPr>
            <a:spLocks noGrp="1"/>
          </p:cNvSpPr>
          <p:nvPr>
            <p:ph type="sldNum" idx="107"/>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D81D4B8-41FA-45C9-9070-BF58D541AC13}"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5" name="PlaceHolder 1"/>
          <p:cNvSpPr>
            <a:spLocks noGrp="1"/>
          </p:cNvSpPr>
          <p:nvPr>
            <p:ph type="sldImg"/>
          </p:nvPr>
        </p:nvSpPr>
        <p:spPr>
          <a:xfrm>
            <a:off x="685800" y="1143000"/>
            <a:ext cx="5484240" cy="3084120"/>
          </a:xfrm>
          <a:prstGeom prst="rect">
            <a:avLst/>
          </a:prstGeom>
          <a:ln w="0">
            <a:noFill/>
          </a:ln>
        </p:spPr>
      </p:sp>
      <p:sp>
        <p:nvSpPr>
          <p:cNvPr id="366"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hlinkClick r:id="rId1"/>
              </a:rPr>
              <a:t>https://www.techtarget.com/searchbusinessanalytics/definition/noisy-data</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1" lang="en-US" sz="2000" strike="noStrike" u="none">
                <a:solidFill>
                  <a:srgbClr val="000000"/>
                </a:solidFill>
                <a:effectLst/>
                <a:uFillTx/>
                <a:latin typeface="Arial"/>
              </a:rPr>
              <a:t>Random noise</a:t>
            </a:r>
            <a:r>
              <a:rPr b="0" lang="en-US" sz="2000" strike="noStrike" u="none">
                <a:solidFill>
                  <a:srgbClr val="000000"/>
                </a:solidFill>
                <a:effectLst/>
                <a:uFillTx/>
                <a:latin typeface="Arial"/>
              </a:rPr>
              <a:t> is an unavoidable problem. It affects the data collection and data preparation processes, where errors commonly occur. Noise has two main sources: errors introduced by measurement tools and random errors introduced by processing or by experts when the data is gathered</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Hence, it is imperative to look for ways to minimize the effect of noise in the data, in order to have robust analysis, and conclusions.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Class vs Attribute noise</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sng">
                <a:solidFill>
                  <a:srgbClr val="000000"/>
                </a:solidFill>
                <a:effectLst/>
                <a:uFillTx/>
                <a:latin typeface="Arial"/>
                <a:ea typeface="Calibri"/>
                <a:hlinkClick r:id="rId2"/>
              </a:rPr>
              <a:t>https://link.springer.com/article/10.1007/s10462-004-0751-8</a:t>
            </a:r>
            <a:r>
              <a:rPr b="0" lang="en-US" sz="2000" strike="noStrike" u="none">
                <a:solidFill>
                  <a:srgbClr val="000000"/>
                </a:solidFill>
                <a:effectLst/>
                <a:uFillTx/>
                <a:latin typeface="Arial"/>
                <a:ea typeface="Calibri"/>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67" name="PlaceHolder 3"/>
          <p:cNvSpPr>
            <a:spLocks noGrp="1"/>
          </p:cNvSpPr>
          <p:nvPr>
            <p:ph type="sldNum" idx="108"/>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F6658AE0-60C1-44F0-AB3A-9C646AB522B4}"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68" name="PlaceHolder 1"/>
          <p:cNvSpPr>
            <a:spLocks noGrp="1"/>
          </p:cNvSpPr>
          <p:nvPr>
            <p:ph type="sldImg"/>
          </p:nvPr>
        </p:nvSpPr>
        <p:spPr>
          <a:xfrm>
            <a:off x="685800" y="1143000"/>
            <a:ext cx="5484240" cy="3084120"/>
          </a:xfrm>
          <a:prstGeom prst="rect">
            <a:avLst/>
          </a:prstGeom>
          <a:ln w="0">
            <a:noFill/>
          </a:ln>
        </p:spPr>
      </p:sp>
      <p:sp>
        <p:nvSpPr>
          <p:cNvPr id="369"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Depending on the problem, even apparently good data might turn out to be unnecessary to the question that one is trying to answer. As a result, noise can be (in the data science space) is unwanted data items, features or records which don’t help in explaining the feature itself, or the relationship between feature &amp; target. Noise often causes the algorithms to miss out patterns in the data.</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//more like feature selection (</a:t>
            </a:r>
            <a:r>
              <a:rPr b="0" lang="en-US" sz="2000" strike="noStrike" u="sng">
                <a:solidFill>
                  <a:srgbClr val="000000"/>
                </a:solidFill>
                <a:effectLst/>
                <a:uFillTx/>
                <a:latin typeface="Arial"/>
                <a:hlinkClick r:id="rId1"/>
              </a:rPr>
              <a:t>https://yusout.com/2019/04/29/dealing-with-noisy-data-in-data-science/</a:t>
            </a:r>
            <a:r>
              <a:rPr b="0" lang="en-US" sz="2000" strike="noStrike" u="none">
                <a:solidFill>
                  <a:srgbClr val="000000"/>
                </a:solidFill>
                <a:effectLst/>
                <a:uFillTx/>
                <a:latin typeface="Arial"/>
              </a:rPr>
              <a:t> )</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rPr>
              <a:t>Noise in tabular data can be of three types:</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Anomalies in certain data items (</a:t>
            </a:r>
            <a:r>
              <a:rPr b="0" i="1" lang="en-US" sz="2000" strike="noStrike" u="none">
                <a:solidFill>
                  <a:srgbClr val="000000"/>
                </a:solidFill>
                <a:effectLst/>
                <a:uFillTx/>
                <a:latin typeface="Arial"/>
              </a:rPr>
              <a:t>Noise 1</a:t>
            </a:r>
            <a:r>
              <a:rPr b="0" lang="en-US" sz="2000" strike="noStrike" u="none">
                <a:solidFill>
                  <a:srgbClr val="000000"/>
                </a:solidFill>
                <a:effectLst/>
                <a:uFillTx/>
                <a:latin typeface="Arial"/>
              </a:rPr>
              <a:t>: certain anomalies in features &amp; target)</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Features that don’t help in explaining the target (</a:t>
            </a:r>
            <a:r>
              <a:rPr b="0" i="1" lang="en-US" sz="2000" strike="noStrike" u="none">
                <a:solidFill>
                  <a:srgbClr val="000000"/>
                </a:solidFill>
                <a:effectLst/>
                <a:uFillTx/>
                <a:latin typeface="Arial"/>
              </a:rPr>
              <a:t>Noise 2</a:t>
            </a:r>
            <a:r>
              <a:rPr b="0" lang="en-US" sz="2000" strike="noStrike" u="none">
                <a:solidFill>
                  <a:srgbClr val="000000"/>
                </a:solidFill>
                <a:effectLst/>
                <a:uFillTx/>
                <a:latin typeface="Arial"/>
              </a:rPr>
              <a:t>: irrelevant/weak features)</a:t>
            </a:r>
            <a:endParaRPr b="0" lang="en-US" sz="2000" strike="noStrike" u="none">
              <a:solidFill>
                <a:srgbClr val="000000"/>
              </a:solidFill>
              <a:effectLst/>
              <a:uFillTx/>
              <a:latin typeface="Arial"/>
            </a:endParaRPr>
          </a:p>
          <a:p>
            <a:pPr marL="171360" indent="-171360">
              <a:lnSpc>
                <a:spcPct val="100000"/>
              </a:lnSpc>
              <a:buClr>
                <a:srgbClr val="000000"/>
              </a:buClr>
              <a:buFont typeface="Arial"/>
              <a:buChar char="•"/>
              <a:tabLst>
                <a:tab algn="l" pos="0"/>
              </a:tabLst>
            </a:pPr>
            <a:r>
              <a:rPr b="0" lang="en-US" sz="2000" strike="noStrike" u="none">
                <a:solidFill>
                  <a:srgbClr val="000000"/>
                </a:solidFill>
                <a:effectLst/>
                <a:uFillTx/>
                <a:latin typeface="Arial"/>
              </a:rPr>
              <a:t>Records which don’t follow the form or relation which rest of the records do (</a:t>
            </a:r>
            <a:r>
              <a:rPr b="0" i="1" lang="en-US" sz="2000" strike="noStrike" u="none">
                <a:solidFill>
                  <a:srgbClr val="000000"/>
                </a:solidFill>
                <a:effectLst/>
                <a:uFillTx/>
                <a:latin typeface="Arial"/>
              </a:rPr>
              <a:t>Noise 3</a:t>
            </a:r>
            <a:r>
              <a:rPr b="0" lang="en-US" sz="2000" strike="noStrike" u="none">
                <a:solidFill>
                  <a:srgbClr val="000000"/>
                </a:solidFill>
                <a:effectLst/>
                <a:uFillTx/>
                <a:latin typeface="Arial"/>
              </a:rPr>
              <a:t>: noisy records)</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70" name="PlaceHolder 3"/>
          <p:cNvSpPr>
            <a:spLocks noGrp="1"/>
          </p:cNvSpPr>
          <p:nvPr>
            <p:ph type="sldNum" idx="109"/>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D2FCFC60-F5FB-41F3-AC12-19C7144922E8}"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1" name="PlaceHolder 1"/>
          <p:cNvSpPr>
            <a:spLocks noGrp="1"/>
          </p:cNvSpPr>
          <p:nvPr>
            <p:ph type="sldImg"/>
          </p:nvPr>
        </p:nvSpPr>
        <p:spPr>
          <a:xfrm>
            <a:off x="685800" y="1143000"/>
            <a:ext cx="5484240" cy="3084120"/>
          </a:xfrm>
          <a:prstGeom prst="rect">
            <a:avLst/>
          </a:prstGeom>
          <a:ln w="0">
            <a:noFill/>
          </a:ln>
        </p:spPr>
      </p:sp>
      <p:sp>
        <p:nvSpPr>
          <p:cNvPr id="372"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73" name="PlaceHolder 3"/>
          <p:cNvSpPr>
            <a:spLocks noGrp="1"/>
          </p:cNvSpPr>
          <p:nvPr>
            <p:ph type="sldNum" idx="110"/>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432559BA-394E-49B0-BFDD-4523A2FB35A2}"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74" name="PlaceHolder 1"/>
          <p:cNvSpPr>
            <a:spLocks noGrp="1"/>
          </p:cNvSpPr>
          <p:nvPr>
            <p:ph type="sldImg"/>
          </p:nvPr>
        </p:nvSpPr>
        <p:spPr>
          <a:xfrm>
            <a:off x="685800" y="1143000"/>
            <a:ext cx="5484240" cy="3084120"/>
          </a:xfrm>
          <a:prstGeom prst="rect">
            <a:avLst/>
          </a:prstGeom>
          <a:ln w="0">
            <a:noFill/>
          </a:ln>
        </p:spPr>
      </p:sp>
      <p:sp>
        <p:nvSpPr>
          <p:cNvPr id="375" name="PlaceHolder 2"/>
          <p:cNvSpPr>
            <a:spLocks noGrp="1"/>
          </p:cNvSpPr>
          <p:nvPr>
            <p:ph type="body"/>
          </p:nvPr>
        </p:nvSpPr>
        <p:spPr>
          <a:xfrm>
            <a:off x="685800" y="4400640"/>
            <a:ext cx="5484240" cy="3598200"/>
          </a:xfrm>
          <a:prstGeom prst="rect">
            <a:avLst/>
          </a:prstGeom>
          <a:noFill/>
          <a:ln w="0">
            <a:noFill/>
          </a:ln>
        </p:spPr>
        <p:txBody>
          <a:bodyPr lIns="91440" rIns="91440" tIns="45720" bIns="45720" anchor="t">
            <a:noAutofit/>
          </a:bodyPr>
          <a:p>
            <a:pPr indent="0">
              <a:lnSpc>
                <a:spcPct val="100000"/>
              </a:lnSpc>
              <a:buNone/>
              <a:tabLst>
                <a:tab algn="l" pos="0"/>
              </a:tabLst>
            </a:pPr>
            <a:r>
              <a:rPr b="0" lang="en-US" sz="2000" strike="noStrike" u="none">
                <a:solidFill>
                  <a:srgbClr val="000000"/>
                </a:solidFill>
                <a:effectLst/>
                <a:uFillTx/>
                <a:latin typeface="Arial"/>
              </a:rPr>
              <a:t>Further Explanation</a:t>
            </a:r>
            <a:endParaRPr b="0" lang="en-US" sz="2000" strike="noStrike" u="none">
              <a:solidFill>
                <a:srgbClr val="000000"/>
              </a:solidFill>
              <a:effectLst/>
              <a:uFillTx/>
              <a:latin typeface="Arial"/>
            </a:endParaRPr>
          </a:p>
          <a:p>
            <a:pPr indent="0">
              <a:lnSpc>
                <a:spcPct val="100000"/>
              </a:lnSpc>
              <a:buNone/>
              <a:tabLst>
                <a:tab algn="l" pos="0"/>
              </a:tabLst>
            </a:pPr>
            <a:r>
              <a:rPr b="0" lang="en-US" sz="2000" strike="noStrike" u="none">
                <a:solidFill>
                  <a:srgbClr val="000000"/>
                </a:solidFill>
                <a:effectLst/>
                <a:uFillTx/>
                <a:latin typeface="Arial"/>
                <a:ea typeface="Calibri"/>
              </a:rPr>
              <a:t>Examples  @ </a:t>
            </a:r>
            <a:r>
              <a:rPr b="0" lang="en-US" sz="2000" strike="noStrike" u="sng">
                <a:solidFill>
                  <a:srgbClr val="000000"/>
                </a:solidFill>
                <a:effectLst/>
                <a:uFillTx/>
                <a:latin typeface="Arial"/>
                <a:ea typeface="Calibri"/>
                <a:hlinkClick r:id="rId1"/>
              </a:rPr>
              <a:t>https://developers.google.com/machine-learning/crash-course/fairness/types-of-bias</a:t>
            </a:r>
            <a:r>
              <a:rPr b="0" lang="en-US" sz="2000" strike="noStrike" u="none">
                <a:solidFill>
                  <a:srgbClr val="000000"/>
                </a:solidFill>
                <a:effectLst/>
                <a:uFillTx/>
                <a:latin typeface="Arial"/>
                <a:ea typeface="Calibri"/>
              </a:rPr>
              <a:t> </a:t>
            </a: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a:p>
            <a:pPr indent="0">
              <a:lnSpc>
                <a:spcPct val="100000"/>
              </a:lnSpc>
              <a:buNone/>
              <a:tabLst>
                <a:tab algn="l" pos="0"/>
              </a:tabLst>
            </a:pPr>
            <a:endParaRPr b="0" lang="en-US" sz="2000" strike="noStrike" u="none">
              <a:solidFill>
                <a:srgbClr val="000000"/>
              </a:solidFill>
              <a:effectLst/>
              <a:uFillTx/>
              <a:latin typeface="Arial"/>
            </a:endParaRPr>
          </a:p>
        </p:txBody>
      </p:sp>
      <p:sp>
        <p:nvSpPr>
          <p:cNvPr id="376" name="PlaceHolder 3"/>
          <p:cNvSpPr>
            <a:spLocks noGrp="1"/>
          </p:cNvSpPr>
          <p:nvPr>
            <p:ph type="sldNum" idx="111"/>
          </p:nvPr>
        </p:nvSpPr>
        <p:spPr>
          <a:xfrm>
            <a:off x="3884760" y="8685360"/>
            <a:ext cx="2969640" cy="456480"/>
          </a:xfrm>
          <a:prstGeom prst="rect">
            <a:avLst/>
          </a:prstGeom>
          <a:noFill/>
          <a:ln w="0">
            <a:noFill/>
          </a:ln>
        </p:spPr>
        <p:txBody>
          <a:bodyPr lIns="91440" rIns="91440" tIns="45720" bIns="45720" anchor="b">
            <a:noAutofit/>
          </a:bodyPr>
          <a:lstStyle>
            <a:lvl1pPr indent="0" algn="r">
              <a:lnSpc>
                <a:spcPct val="100000"/>
              </a:lnSpc>
              <a:buNone/>
              <a:tabLst>
                <a:tab algn="l" pos="0"/>
              </a:tabLst>
              <a:defRPr b="0" lang="en-US" sz="1200" strike="noStrike" u="none">
                <a:solidFill>
                  <a:srgbClr val="000000"/>
                </a:solidFill>
                <a:effectLst/>
                <a:uFillTx/>
                <a:latin typeface="Times New Roman"/>
              </a:defRPr>
            </a:lvl1pPr>
          </a:lstStyle>
          <a:p>
            <a:pPr indent="0" algn="r">
              <a:lnSpc>
                <a:spcPct val="100000"/>
              </a:lnSpc>
              <a:buNone/>
              <a:tabLst>
                <a:tab algn="l" pos="0"/>
              </a:tabLst>
            </a:pPr>
            <a:fld id="{4AA35294-A79B-49A0-B5DB-3522A92EC6F6}" type="slidenum">
              <a:rPr b="0" lang="en-US" sz="1200" strike="noStrike" u="none">
                <a:solidFill>
                  <a:srgbClr val="000000"/>
                </a:solidFill>
                <a:effectLst/>
                <a:uFillTx/>
                <a:latin typeface="Times New Roman"/>
              </a:rPr>
              <a:t>46</a:t>
            </a:fld>
            <a:endParaRPr b="0" lang="en-US" sz="1200" strike="noStrike" u="none">
              <a:solidFill>
                <a:srgbClr val="000000"/>
              </a:solidFill>
              <a:effectLst/>
              <a:uFillTx/>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1" name="PlaceHolder 2"/>
          <p:cNvSpPr>
            <a:spLocks noGrp="1"/>
          </p:cNvSpPr>
          <p:nvPr>
            <p:ph type="dt" idx="1"/>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2" name="PlaceHolder 3"/>
          <p:cNvSpPr>
            <a:spLocks noGrp="1"/>
          </p:cNvSpPr>
          <p:nvPr>
            <p:ph type="ftr" idx="2"/>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 name="PlaceHolder 4"/>
          <p:cNvSpPr>
            <a:spLocks noGrp="1"/>
          </p:cNvSpPr>
          <p:nvPr>
            <p:ph type="sldNum" idx="3"/>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CF49CF15-5C30-477C-8EFE-62DCD2478FD5}"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4" name="PlaceHolder 5"/>
          <p:cNvSpPr>
            <a:spLocks noGrp="1"/>
          </p:cNvSpPr>
          <p:nvPr>
            <p:ph type="body"/>
          </p:nvPr>
        </p:nvSpPr>
        <p:spPr>
          <a:xfrm>
            <a:off x="609480" y="1604520"/>
            <a:ext cx="10970640" cy="39754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wo Content">
    <p:bg>
      <p:bgPr>
        <a:solidFill>
          <a:srgbClr val="ffffff"/>
        </a:solidFill>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48" name="PlaceHolder 2"/>
          <p:cNvSpPr>
            <a:spLocks noGrp="1"/>
          </p:cNvSpPr>
          <p:nvPr>
            <p:ph type="body"/>
          </p:nvPr>
        </p:nvSpPr>
        <p:spPr>
          <a:xfrm>
            <a:off x="838080" y="1825560"/>
            <a:ext cx="517932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49" name="PlaceHolder 3"/>
          <p:cNvSpPr>
            <a:spLocks noGrp="1"/>
          </p:cNvSpPr>
          <p:nvPr>
            <p:ph type="body"/>
          </p:nvPr>
        </p:nvSpPr>
        <p:spPr>
          <a:xfrm>
            <a:off x="6172200" y="1825560"/>
            <a:ext cx="517932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0" name="PlaceHolder 4"/>
          <p:cNvSpPr>
            <a:spLocks noGrp="1"/>
          </p:cNvSpPr>
          <p:nvPr>
            <p:ph type="dt" idx="28"/>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51" name="PlaceHolder 5"/>
          <p:cNvSpPr>
            <a:spLocks noGrp="1"/>
          </p:cNvSpPr>
          <p:nvPr>
            <p:ph type="ftr" idx="29"/>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52" name="PlaceHolder 6"/>
          <p:cNvSpPr>
            <a:spLocks noGrp="1"/>
          </p:cNvSpPr>
          <p:nvPr>
            <p:ph type="sldNum" idx="30"/>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318927C9-7A6B-46A9-A534-A2BCB3976913}"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mparison">
    <p:bg>
      <p:bgPr>
        <a:solidFill>
          <a:srgbClr val="ffffff"/>
        </a:solidFill>
      </p:bgPr>
    </p:bg>
    <p:spTree>
      <p:nvGrpSpPr>
        <p:cNvPr id="1" name=""/>
        <p:cNvGrpSpPr/>
        <p:nvPr/>
      </p:nvGrpSpPr>
      <p:grpSpPr>
        <a:xfrm>
          <a:off x="0" y="0"/>
          <a:ext cx="0" cy="0"/>
          <a:chOff x="0" y="0"/>
          <a:chExt cx="0" cy="0"/>
        </a:xfrm>
      </p:grpSpPr>
      <p:sp>
        <p:nvSpPr>
          <p:cNvPr id="53" name="PlaceHolder 1"/>
          <p:cNvSpPr>
            <a:spLocks noGrp="1"/>
          </p:cNvSpPr>
          <p:nvPr>
            <p:ph type="title"/>
          </p:nvPr>
        </p:nvSpPr>
        <p:spPr>
          <a:xfrm>
            <a:off x="8398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54" name="PlaceHolder 2"/>
          <p:cNvSpPr>
            <a:spLocks noGrp="1"/>
          </p:cNvSpPr>
          <p:nvPr>
            <p:ph type="body"/>
          </p:nvPr>
        </p:nvSpPr>
        <p:spPr>
          <a:xfrm>
            <a:off x="839880" y="1681200"/>
            <a:ext cx="5155560" cy="8218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55" name="PlaceHolder 3"/>
          <p:cNvSpPr>
            <a:spLocks noGrp="1"/>
          </p:cNvSpPr>
          <p:nvPr>
            <p:ph type="body"/>
          </p:nvPr>
        </p:nvSpPr>
        <p:spPr>
          <a:xfrm>
            <a:off x="839880" y="2505240"/>
            <a:ext cx="5155560" cy="36824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6" name="PlaceHolder 4"/>
          <p:cNvSpPr>
            <a:spLocks noGrp="1"/>
          </p:cNvSpPr>
          <p:nvPr>
            <p:ph type="body"/>
          </p:nvPr>
        </p:nvSpPr>
        <p:spPr>
          <a:xfrm>
            <a:off x="6172200" y="1681200"/>
            <a:ext cx="5181120" cy="8218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57" name="PlaceHolder 5"/>
          <p:cNvSpPr>
            <a:spLocks noGrp="1"/>
          </p:cNvSpPr>
          <p:nvPr>
            <p:ph type="body"/>
          </p:nvPr>
        </p:nvSpPr>
        <p:spPr>
          <a:xfrm>
            <a:off x="6172200" y="2505240"/>
            <a:ext cx="5181120" cy="36824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58" name="PlaceHolder 6"/>
          <p:cNvSpPr>
            <a:spLocks noGrp="1"/>
          </p:cNvSpPr>
          <p:nvPr>
            <p:ph type="dt" idx="31"/>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59" name="PlaceHolder 7"/>
          <p:cNvSpPr>
            <a:spLocks noGrp="1"/>
          </p:cNvSpPr>
          <p:nvPr>
            <p:ph type="ftr" idx="32"/>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0" name="PlaceHolder 8"/>
          <p:cNvSpPr>
            <a:spLocks noGrp="1"/>
          </p:cNvSpPr>
          <p:nvPr>
            <p:ph type="sldNum" idx="33"/>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876DD237-47F2-4E58-B14E-DE334C8CC100}"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Default 7">
    <p:bg>
      <p:bgPr>
        <a:solidFill>
          <a:srgbClr val="ffffff"/>
        </a:solidFill>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62" name="PlaceHolder 2"/>
          <p:cNvSpPr>
            <a:spLocks noGrp="1"/>
          </p:cNvSpPr>
          <p:nvPr>
            <p:ph type="dt" idx="34"/>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63" name="PlaceHolder 3"/>
          <p:cNvSpPr>
            <a:spLocks noGrp="1"/>
          </p:cNvSpPr>
          <p:nvPr>
            <p:ph type="ftr" idx="35"/>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4" name="PlaceHolder 4"/>
          <p:cNvSpPr>
            <a:spLocks noGrp="1"/>
          </p:cNvSpPr>
          <p:nvPr>
            <p:ph type="sldNum" idx="36"/>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3DE73AAF-FCA9-4672-83C7-EBA62A5F163E}"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8">
    <p:bg>
      <p:bgPr>
        <a:solidFill>
          <a:srgbClr val="ffffff"/>
        </a:solidFill>
      </p:bgPr>
    </p:bg>
    <p:spTree>
      <p:nvGrpSpPr>
        <p:cNvPr id="1" name=""/>
        <p:cNvGrpSpPr/>
        <p:nvPr/>
      </p:nvGrpSpPr>
      <p:grpSpPr>
        <a:xfrm>
          <a:off x="0" y="0"/>
          <a:ext cx="0" cy="0"/>
          <a:chOff x="0" y="0"/>
          <a:chExt cx="0" cy="0"/>
        </a:xfrm>
      </p:grpSpPr>
      <p:sp>
        <p:nvSpPr>
          <p:cNvPr id="65" name="PlaceHolder 1"/>
          <p:cNvSpPr>
            <a:spLocks noGrp="1"/>
          </p:cNvSpPr>
          <p:nvPr>
            <p:ph type="dt" idx="37"/>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66" name="PlaceHolder 2"/>
          <p:cNvSpPr>
            <a:spLocks noGrp="1"/>
          </p:cNvSpPr>
          <p:nvPr>
            <p:ph type="ftr" idx="38"/>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67" name="PlaceHolder 3"/>
          <p:cNvSpPr>
            <a:spLocks noGrp="1"/>
          </p:cNvSpPr>
          <p:nvPr>
            <p:ph type="sldNum" idx="39"/>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6886B8DE-1E13-4274-A22C-23B187CB0790}"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9">
    <p:bg>
      <p:bgPr>
        <a:solidFill>
          <a:srgbClr val="ffffff"/>
        </a:solidFill>
      </p:bgPr>
    </p:bg>
    <p:spTree>
      <p:nvGrpSpPr>
        <p:cNvPr id="1" name=""/>
        <p:cNvGrpSpPr/>
        <p:nvPr/>
      </p:nvGrpSpPr>
      <p:grpSpPr>
        <a:xfrm>
          <a:off x="0" y="0"/>
          <a:ext cx="0" cy="0"/>
          <a:chOff x="0" y="0"/>
          <a:chExt cx="0" cy="0"/>
        </a:xfrm>
      </p:grpSpPr>
      <p:sp>
        <p:nvSpPr>
          <p:cNvPr id="68" name="PlaceHolder 1"/>
          <p:cNvSpPr>
            <a:spLocks noGrp="1"/>
          </p:cNvSpPr>
          <p:nvPr>
            <p:ph type="title"/>
          </p:nvPr>
        </p:nvSpPr>
        <p:spPr>
          <a:xfrm>
            <a:off x="839880" y="457200"/>
            <a:ext cx="3930120" cy="159804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69" name="PlaceHolder 2"/>
          <p:cNvSpPr>
            <a:spLocks noGrp="1"/>
          </p:cNvSpPr>
          <p:nvPr>
            <p:ph type="body"/>
          </p:nvPr>
        </p:nvSpPr>
        <p:spPr>
          <a:xfrm>
            <a:off x="5183280" y="987480"/>
            <a:ext cx="6170040" cy="48715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en-US" sz="32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en-US" sz="28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en-US" sz="24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en-US" sz="20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en-US" sz="2000" strike="noStrike" u="none">
              <a:solidFill>
                <a:srgbClr val="000000"/>
              </a:solidFill>
              <a:effectLst/>
              <a:uFillTx/>
              <a:latin typeface="Arial"/>
            </a:endParaRPr>
          </a:p>
        </p:txBody>
      </p:sp>
      <p:sp>
        <p:nvSpPr>
          <p:cNvPr id="70" name="PlaceHolder 3"/>
          <p:cNvSpPr>
            <a:spLocks noGrp="1"/>
          </p:cNvSpPr>
          <p:nvPr>
            <p:ph type="body"/>
          </p:nvPr>
        </p:nvSpPr>
        <p:spPr>
          <a:xfrm>
            <a:off x="839880" y="2057400"/>
            <a:ext cx="3930120" cy="38095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71" name="PlaceHolder 4"/>
          <p:cNvSpPr>
            <a:spLocks noGrp="1"/>
          </p:cNvSpPr>
          <p:nvPr>
            <p:ph type="dt" idx="40"/>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72" name="PlaceHolder 5"/>
          <p:cNvSpPr>
            <a:spLocks noGrp="1"/>
          </p:cNvSpPr>
          <p:nvPr>
            <p:ph type="ftr" idx="41"/>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73" name="PlaceHolder 6"/>
          <p:cNvSpPr>
            <a:spLocks noGrp="1"/>
          </p:cNvSpPr>
          <p:nvPr>
            <p:ph type="sldNum" idx="42"/>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147185FC-B1F5-455C-96E4-C0B23A5C33B6}"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10">
    <p:bg>
      <p:bgPr>
        <a:solidFill>
          <a:srgbClr val="ffffff"/>
        </a:solidFill>
      </p:bgPr>
    </p:bg>
    <p:spTree>
      <p:nvGrpSpPr>
        <p:cNvPr id="1" name=""/>
        <p:cNvGrpSpPr/>
        <p:nvPr/>
      </p:nvGrpSpPr>
      <p:grpSpPr>
        <a:xfrm>
          <a:off x="0" y="0"/>
          <a:ext cx="0" cy="0"/>
          <a:chOff x="0" y="0"/>
          <a:chExt cx="0" cy="0"/>
        </a:xfrm>
      </p:grpSpPr>
      <p:sp>
        <p:nvSpPr>
          <p:cNvPr id="74" name="PlaceHolder 1"/>
          <p:cNvSpPr>
            <a:spLocks noGrp="1"/>
          </p:cNvSpPr>
          <p:nvPr>
            <p:ph type="title"/>
          </p:nvPr>
        </p:nvSpPr>
        <p:spPr>
          <a:xfrm>
            <a:off x="839880" y="457200"/>
            <a:ext cx="3930120" cy="159804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75" name="PlaceHolder 2"/>
          <p:cNvSpPr>
            <a:spLocks noGrp="1"/>
          </p:cNvSpPr>
          <p:nvPr>
            <p:ph type="body"/>
          </p:nvPr>
        </p:nvSpPr>
        <p:spPr>
          <a:xfrm>
            <a:off x="5183280" y="987480"/>
            <a:ext cx="6170040" cy="4871520"/>
          </a:xfrm>
          <a:prstGeom prst="rect">
            <a:avLst/>
          </a:prstGeom>
          <a:noFill/>
          <a:ln w="0">
            <a:noFill/>
          </a:ln>
        </p:spPr>
        <p:txBody>
          <a:bodyPr lIns="90000" rIns="90000" tIns="45000" bIns="45000" anchor="t">
            <a:noAutofit/>
          </a:bodyPr>
          <a:p>
            <a:pPr indent="0" defTabSz="914400">
              <a:lnSpc>
                <a:spcPct val="100000"/>
              </a:lnSpc>
              <a:buNone/>
              <a:tabLst>
                <a:tab algn="l" pos="0"/>
              </a:tabLst>
            </a:pPr>
            <a:r>
              <a:rPr b="0" lang="en-US" sz="3200" strike="noStrike" u="none">
                <a:solidFill>
                  <a:schemeClr val="dk1"/>
                </a:solidFill>
                <a:effectLst/>
                <a:uFillTx/>
                <a:latin typeface="Calibri"/>
              </a:rPr>
              <a:t>Click icon to add picture</a:t>
            </a:r>
            <a:endParaRPr b="0" lang="en-US" sz="3200" strike="noStrike" u="none">
              <a:solidFill>
                <a:srgbClr val="000000"/>
              </a:solidFill>
              <a:effectLst/>
              <a:uFillTx/>
              <a:latin typeface="Arial"/>
            </a:endParaRPr>
          </a:p>
        </p:txBody>
      </p:sp>
      <p:sp>
        <p:nvSpPr>
          <p:cNvPr id="76" name="PlaceHolder 3"/>
          <p:cNvSpPr>
            <a:spLocks noGrp="1"/>
          </p:cNvSpPr>
          <p:nvPr>
            <p:ph type="body"/>
          </p:nvPr>
        </p:nvSpPr>
        <p:spPr>
          <a:xfrm>
            <a:off x="839880" y="2057400"/>
            <a:ext cx="3930120" cy="38095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77" name="PlaceHolder 4"/>
          <p:cNvSpPr>
            <a:spLocks noGrp="1"/>
          </p:cNvSpPr>
          <p:nvPr>
            <p:ph type="dt" idx="43"/>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78" name="PlaceHolder 5"/>
          <p:cNvSpPr>
            <a:spLocks noGrp="1"/>
          </p:cNvSpPr>
          <p:nvPr>
            <p:ph type="ftr" idx="44"/>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79" name="PlaceHolder 6"/>
          <p:cNvSpPr>
            <a:spLocks noGrp="1"/>
          </p:cNvSpPr>
          <p:nvPr>
            <p:ph type="sldNum" idx="45"/>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E673329A-998B-426E-B163-68E679F21BDD}"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Default">
    <p:bg>
      <p:bgPr>
        <a:solidFill>
          <a:srgbClr val="ffffff"/>
        </a:solidFill>
      </p:bgPr>
    </p:bg>
    <p:spTree>
      <p:nvGrpSpPr>
        <p:cNvPr id="1" name=""/>
        <p:cNvGrpSpPr/>
        <p:nvPr/>
      </p:nvGrpSpPr>
      <p:grpSpPr>
        <a:xfrm>
          <a:off x="0" y="0"/>
          <a:ext cx="0" cy="0"/>
          <a:chOff x="0" y="0"/>
          <a:chExt cx="0" cy="0"/>
        </a:xfrm>
      </p:grpSpPr>
      <p:sp>
        <p:nvSpPr>
          <p:cNvPr id="80" name="PlaceHolder 1"/>
          <p:cNvSpPr>
            <a:spLocks noGrp="1"/>
          </p:cNvSpPr>
          <p:nvPr>
            <p:ph type="title"/>
          </p:nvPr>
        </p:nvSpPr>
        <p:spPr>
          <a:xfrm>
            <a:off x="1523880" y="1122480"/>
            <a:ext cx="9141840" cy="2385360"/>
          </a:xfrm>
          <a:prstGeom prst="rect">
            <a:avLst/>
          </a:prstGeom>
          <a:noFill/>
          <a:ln w="0">
            <a:noFill/>
          </a:ln>
        </p:spPr>
        <p:txBody>
          <a:bodyPr lIns="91440" rIns="91440" tIns="45720" bIns="45720" anchor="b">
            <a:noAutofit/>
          </a:bodyPr>
          <a:p>
            <a:pPr indent="0" algn="ctr"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81" name="PlaceHolder 2"/>
          <p:cNvSpPr>
            <a:spLocks noGrp="1"/>
          </p:cNvSpPr>
          <p:nvPr>
            <p:ph type="dt" idx="46"/>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82" name="PlaceHolder 3"/>
          <p:cNvSpPr>
            <a:spLocks noGrp="1"/>
          </p:cNvSpPr>
          <p:nvPr>
            <p:ph type="ftr" idx="47"/>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83" name="PlaceHolder 4"/>
          <p:cNvSpPr>
            <a:spLocks noGrp="1"/>
          </p:cNvSpPr>
          <p:nvPr>
            <p:ph type="sldNum" idx="48"/>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C94453E4-4832-471F-9E53-07AA9610DBB1}"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Default 1">
    <p:bg>
      <p:bgPr>
        <a:solidFill>
          <a:srgbClr val="ffffff"/>
        </a:solidFill>
      </p:bgPr>
    </p:bg>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85" name="PlaceHolder 2"/>
          <p:cNvSpPr>
            <a:spLocks noGrp="1"/>
          </p:cNvSpPr>
          <p:nvPr>
            <p:ph type="body"/>
          </p:nvPr>
        </p:nvSpPr>
        <p:spPr>
          <a:xfrm>
            <a:off x="838080" y="1825560"/>
            <a:ext cx="10513440" cy="434916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86" name="PlaceHolder 3"/>
          <p:cNvSpPr>
            <a:spLocks noGrp="1"/>
          </p:cNvSpPr>
          <p:nvPr>
            <p:ph type="dt" idx="49"/>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87" name="PlaceHolder 4"/>
          <p:cNvSpPr>
            <a:spLocks noGrp="1"/>
          </p:cNvSpPr>
          <p:nvPr>
            <p:ph type="ftr" idx="50"/>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88" name="PlaceHolder 5"/>
          <p:cNvSpPr>
            <a:spLocks noGrp="1"/>
          </p:cNvSpPr>
          <p:nvPr>
            <p:ph type="sldNum" idx="51"/>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73FEA67C-CBB0-40A8-A2F0-3F7CC9B42005}"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Default 2">
    <p:bg>
      <p:bgPr>
        <a:solidFill>
          <a:srgbClr val="ffffff"/>
        </a:solidFill>
      </p:bgPr>
    </p:bg>
    <p:spTree>
      <p:nvGrpSpPr>
        <p:cNvPr id="1" name=""/>
        <p:cNvGrpSpPr/>
        <p:nvPr/>
      </p:nvGrpSpPr>
      <p:grpSpPr>
        <a:xfrm>
          <a:off x="0" y="0"/>
          <a:ext cx="0" cy="0"/>
          <a:chOff x="0" y="0"/>
          <a:chExt cx="0" cy="0"/>
        </a:xfrm>
      </p:grpSpPr>
      <p:sp>
        <p:nvSpPr>
          <p:cNvPr id="89" name="PlaceHolder 1"/>
          <p:cNvSpPr>
            <a:spLocks noGrp="1"/>
          </p:cNvSpPr>
          <p:nvPr>
            <p:ph type="title"/>
          </p:nvPr>
        </p:nvSpPr>
        <p:spPr>
          <a:xfrm>
            <a:off x="8724960" y="365040"/>
            <a:ext cx="2626920" cy="5809680"/>
          </a:xfrm>
          <a:prstGeom prst="rect">
            <a:avLst/>
          </a:prstGeom>
          <a:noFill/>
          <a:ln w="0">
            <a:noFill/>
          </a:ln>
        </p:spPr>
        <p:txBody>
          <a:bodyPr lIns="91440" rIns="91440" tIns="45720" bIns="45720" anchor="ctr" vert="eaVe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90" name="PlaceHolder 2"/>
          <p:cNvSpPr>
            <a:spLocks noGrp="1"/>
          </p:cNvSpPr>
          <p:nvPr>
            <p:ph type="body"/>
          </p:nvPr>
        </p:nvSpPr>
        <p:spPr>
          <a:xfrm>
            <a:off x="838080" y="365040"/>
            <a:ext cx="7732080" cy="580968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91" name="PlaceHolder 3"/>
          <p:cNvSpPr>
            <a:spLocks noGrp="1"/>
          </p:cNvSpPr>
          <p:nvPr>
            <p:ph type="dt" idx="52"/>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92" name="PlaceHolder 4"/>
          <p:cNvSpPr>
            <a:spLocks noGrp="1"/>
          </p:cNvSpPr>
          <p:nvPr>
            <p:ph type="ftr" idx="53"/>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93" name="PlaceHolder 5"/>
          <p:cNvSpPr>
            <a:spLocks noGrp="1"/>
          </p:cNvSpPr>
          <p:nvPr>
            <p:ph type="sldNum" idx="54"/>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61C8C20E-A0CA-4E24-A4FC-440B8D466B27}"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Default 3">
    <p:bg>
      <p:bgPr>
        <a:solidFill>
          <a:srgbClr val="ffffff"/>
        </a:solidFill>
      </p:bgPr>
    </p:bg>
    <p:spTree>
      <p:nvGrpSpPr>
        <p:cNvPr id="1" name=""/>
        <p:cNvGrpSpPr/>
        <p:nvPr/>
      </p:nvGrpSpPr>
      <p:grpSpPr>
        <a:xfrm>
          <a:off x="0" y="0"/>
          <a:ext cx="0" cy="0"/>
          <a:chOff x="0" y="0"/>
          <a:chExt cx="0" cy="0"/>
        </a:xfrm>
      </p:grpSpPr>
      <p:sp>
        <p:nvSpPr>
          <p:cNvPr id="9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95" name="PlaceHolder 2"/>
          <p:cNvSpPr>
            <a:spLocks noGrp="1"/>
          </p:cNvSpPr>
          <p:nvPr>
            <p:ph type="body"/>
          </p:nvPr>
        </p:nvSpPr>
        <p:spPr>
          <a:xfrm>
            <a:off x="838080" y="1825560"/>
            <a:ext cx="1051344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96" name="PlaceHolder 3"/>
          <p:cNvSpPr>
            <a:spLocks noGrp="1"/>
          </p:cNvSpPr>
          <p:nvPr>
            <p:ph type="dt" idx="55"/>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97" name="PlaceHolder 4"/>
          <p:cNvSpPr>
            <a:spLocks noGrp="1"/>
          </p:cNvSpPr>
          <p:nvPr>
            <p:ph type="ftr" idx="56"/>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98" name="PlaceHolder 5"/>
          <p:cNvSpPr>
            <a:spLocks noGrp="1"/>
          </p:cNvSpPr>
          <p:nvPr>
            <p:ph type="sldNum" idx="57"/>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C2518DDB-3369-478F-8460-F00381419F96}"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
        <p:nvSpPr>
          <p:cNvPr id="5" name="PlaceHolder 1"/>
          <p:cNvSpPr>
            <a:spLocks noGrp="1"/>
          </p:cNvSpPr>
          <p:nvPr>
            <p:ph type="dt" idx="4"/>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6" name="PlaceHolder 2"/>
          <p:cNvSpPr>
            <a:spLocks noGrp="1"/>
          </p:cNvSpPr>
          <p:nvPr>
            <p:ph type="ftr" idx="5"/>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7" name="PlaceHolder 3"/>
          <p:cNvSpPr>
            <a:spLocks noGrp="1"/>
          </p:cNvSpPr>
          <p:nvPr>
            <p:ph type="sldNum" idx="6"/>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E978C6AD-CA96-4D64-B2DA-3E9E16406572}"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8" name="PlaceHolder 4"/>
          <p:cNvSpPr>
            <a:spLocks noGrp="1"/>
          </p:cNvSpPr>
          <p:nvPr>
            <p:ph type="title"/>
          </p:nvPr>
        </p:nvSpPr>
        <p:spPr>
          <a:xfrm>
            <a:off x="609480" y="273600"/>
            <a:ext cx="10970640" cy="1143000"/>
          </a:xfrm>
          <a:prstGeom prst="rect">
            <a:avLst/>
          </a:prstGeom>
          <a:noFill/>
          <a:ln w="0">
            <a:noFill/>
          </a:ln>
        </p:spPr>
        <p:txBody>
          <a:bodyPr lIns="0" rIns="0" tIns="0" bIns="0" anchor="ctr">
            <a:noAutofit/>
          </a:bodyPr>
          <a:p>
            <a:pPr indent="0">
              <a:lnSpc>
                <a:spcPct val="100000"/>
              </a:lnSpc>
              <a:buNone/>
              <a:tabLst>
                <a:tab algn="l" pos="0"/>
              </a:tabLst>
            </a:pPr>
            <a:r>
              <a:rPr b="0" lang="en-US" sz="1800" strike="noStrike" u="none">
                <a:solidFill>
                  <a:schemeClr val="dk1"/>
                </a:solidFill>
                <a:effectLst/>
                <a:uFillTx/>
                <a:latin typeface="Calibri"/>
              </a:rPr>
              <a:t>Click to edit the title text format</a:t>
            </a:r>
            <a:endParaRPr b="0" lang="en-US" sz="1800" strike="noStrike" u="none">
              <a:solidFill>
                <a:srgbClr val="000000"/>
              </a:solidFill>
              <a:effectLst/>
              <a:uFillTx/>
              <a:latin typeface="Arial"/>
            </a:endParaRPr>
          </a:p>
        </p:txBody>
      </p:sp>
      <p:sp>
        <p:nvSpPr>
          <p:cNvPr id="9" name="PlaceHolder 5"/>
          <p:cNvSpPr>
            <a:spLocks noGrp="1"/>
          </p:cNvSpPr>
          <p:nvPr>
            <p:ph type="body"/>
          </p:nvPr>
        </p:nvSpPr>
        <p:spPr>
          <a:xfrm>
            <a:off x="609480" y="1604520"/>
            <a:ext cx="10970640" cy="39754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4">
    <p:bg>
      <p:bgPr>
        <a:solidFill>
          <a:srgbClr val="ffffff"/>
        </a:solidFill>
      </p:bgPr>
    </p:bg>
    <p:spTree>
      <p:nvGrpSpPr>
        <p:cNvPr id="1" name=""/>
        <p:cNvGrpSpPr/>
        <p:nvPr/>
      </p:nvGrpSpPr>
      <p:grpSpPr>
        <a:xfrm>
          <a:off x="0" y="0"/>
          <a:ext cx="0" cy="0"/>
          <a:chOff x="0" y="0"/>
          <a:chExt cx="0" cy="0"/>
        </a:xfrm>
      </p:grpSpPr>
      <p:sp>
        <p:nvSpPr>
          <p:cNvPr id="99" name="PlaceHolder 1"/>
          <p:cNvSpPr>
            <a:spLocks noGrp="1"/>
          </p:cNvSpPr>
          <p:nvPr>
            <p:ph type="title"/>
          </p:nvPr>
        </p:nvSpPr>
        <p:spPr>
          <a:xfrm>
            <a:off x="831960" y="1709640"/>
            <a:ext cx="10513440" cy="285048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100" name="PlaceHolder 2"/>
          <p:cNvSpPr>
            <a:spLocks noGrp="1"/>
          </p:cNvSpPr>
          <p:nvPr>
            <p:ph type="body"/>
          </p:nvPr>
        </p:nvSpPr>
        <p:spPr>
          <a:xfrm>
            <a:off x="831960" y="4589640"/>
            <a:ext cx="10513440" cy="14979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101" name="PlaceHolder 3"/>
          <p:cNvSpPr>
            <a:spLocks noGrp="1"/>
          </p:cNvSpPr>
          <p:nvPr>
            <p:ph type="dt" idx="58"/>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102" name="PlaceHolder 4"/>
          <p:cNvSpPr>
            <a:spLocks noGrp="1"/>
          </p:cNvSpPr>
          <p:nvPr>
            <p:ph type="ftr" idx="59"/>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03" name="PlaceHolder 5"/>
          <p:cNvSpPr>
            <a:spLocks noGrp="1"/>
          </p:cNvSpPr>
          <p:nvPr>
            <p:ph type="sldNum" idx="60"/>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429BF73B-A5D0-47D7-AE68-1522B948CBD4}"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Default 5">
    <p:bg>
      <p:bgPr>
        <a:solidFill>
          <a:srgbClr val="ffffff"/>
        </a:solidFill>
      </p:bgPr>
    </p:bg>
    <p:spTree>
      <p:nvGrpSpPr>
        <p:cNvPr id="1" name=""/>
        <p:cNvGrpSpPr/>
        <p:nvPr/>
      </p:nvGrpSpPr>
      <p:grpSpPr>
        <a:xfrm>
          <a:off x="0" y="0"/>
          <a:ext cx="0" cy="0"/>
          <a:chOff x="0" y="0"/>
          <a:chExt cx="0" cy="0"/>
        </a:xfrm>
      </p:grpSpPr>
      <p:sp>
        <p:nvSpPr>
          <p:cNvPr id="10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105" name="PlaceHolder 2"/>
          <p:cNvSpPr>
            <a:spLocks noGrp="1"/>
          </p:cNvSpPr>
          <p:nvPr>
            <p:ph type="body"/>
          </p:nvPr>
        </p:nvSpPr>
        <p:spPr>
          <a:xfrm>
            <a:off x="838080" y="1825560"/>
            <a:ext cx="517932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06" name="PlaceHolder 3"/>
          <p:cNvSpPr>
            <a:spLocks noGrp="1"/>
          </p:cNvSpPr>
          <p:nvPr>
            <p:ph type="body"/>
          </p:nvPr>
        </p:nvSpPr>
        <p:spPr>
          <a:xfrm>
            <a:off x="6172200" y="1825560"/>
            <a:ext cx="517932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07" name="PlaceHolder 4"/>
          <p:cNvSpPr>
            <a:spLocks noGrp="1"/>
          </p:cNvSpPr>
          <p:nvPr>
            <p:ph type="dt" idx="61"/>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108" name="PlaceHolder 5"/>
          <p:cNvSpPr>
            <a:spLocks noGrp="1"/>
          </p:cNvSpPr>
          <p:nvPr>
            <p:ph type="ftr" idx="62"/>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09" name="PlaceHolder 6"/>
          <p:cNvSpPr>
            <a:spLocks noGrp="1"/>
          </p:cNvSpPr>
          <p:nvPr>
            <p:ph type="sldNum" idx="63"/>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38F9145F-EA5E-4863-8C50-32DD2C96A31A}"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Default 6">
    <p:bg>
      <p:bgPr>
        <a:solidFill>
          <a:srgbClr val="ffffff"/>
        </a:solidFill>
      </p:bgPr>
    </p:bg>
    <p:spTree>
      <p:nvGrpSpPr>
        <p:cNvPr id="1" name=""/>
        <p:cNvGrpSpPr/>
        <p:nvPr/>
      </p:nvGrpSpPr>
      <p:grpSpPr>
        <a:xfrm>
          <a:off x="0" y="0"/>
          <a:ext cx="0" cy="0"/>
          <a:chOff x="0" y="0"/>
          <a:chExt cx="0" cy="0"/>
        </a:xfrm>
      </p:grpSpPr>
      <p:sp>
        <p:nvSpPr>
          <p:cNvPr id="110" name="PlaceHolder 1"/>
          <p:cNvSpPr>
            <a:spLocks noGrp="1"/>
          </p:cNvSpPr>
          <p:nvPr>
            <p:ph type="title"/>
          </p:nvPr>
        </p:nvSpPr>
        <p:spPr>
          <a:xfrm>
            <a:off x="8398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111" name="PlaceHolder 2"/>
          <p:cNvSpPr>
            <a:spLocks noGrp="1"/>
          </p:cNvSpPr>
          <p:nvPr>
            <p:ph type="body"/>
          </p:nvPr>
        </p:nvSpPr>
        <p:spPr>
          <a:xfrm>
            <a:off x="839880" y="1681200"/>
            <a:ext cx="5155560" cy="8218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112" name="PlaceHolder 3"/>
          <p:cNvSpPr>
            <a:spLocks noGrp="1"/>
          </p:cNvSpPr>
          <p:nvPr>
            <p:ph type="body"/>
          </p:nvPr>
        </p:nvSpPr>
        <p:spPr>
          <a:xfrm>
            <a:off x="839880" y="2505240"/>
            <a:ext cx="5155560" cy="36824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13" name="PlaceHolder 4"/>
          <p:cNvSpPr>
            <a:spLocks noGrp="1"/>
          </p:cNvSpPr>
          <p:nvPr>
            <p:ph type="body"/>
          </p:nvPr>
        </p:nvSpPr>
        <p:spPr>
          <a:xfrm>
            <a:off x="6172200" y="1681200"/>
            <a:ext cx="5181120" cy="821880"/>
          </a:xfrm>
          <a:prstGeom prst="rect">
            <a:avLst/>
          </a:prstGeom>
          <a:noFill/>
          <a:ln w="0">
            <a:noFill/>
          </a:ln>
        </p:spPr>
        <p:txBody>
          <a:bodyPr lIns="91440" rIns="91440" tIns="45720" bIns="45720" anchor="b">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114" name="PlaceHolder 5"/>
          <p:cNvSpPr>
            <a:spLocks noGrp="1"/>
          </p:cNvSpPr>
          <p:nvPr>
            <p:ph type="body"/>
          </p:nvPr>
        </p:nvSpPr>
        <p:spPr>
          <a:xfrm>
            <a:off x="6172200" y="2505240"/>
            <a:ext cx="5181120" cy="368244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115" name="PlaceHolder 6"/>
          <p:cNvSpPr>
            <a:spLocks noGrp="1"/>
          </p:cNvSpPr>
          <p:nvPr>
            <p:ph type="dt" idx="64"/>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116" name="PlaceHolder 7"/>
          <p:cNvSpPr>
            <a:spLocks noGrp="1"/>
          </p:cNvSpPr>
          <p:nvPr>
            <p:ph type="ftr" idx="65"/>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17" name="PlaceHolder 8"/>
          <p:cNvSpPr>
            <a:spLocks noGrp="1"/>
          </p:cNvSpPr>
          <p:nvPr>
            <p:ph type="sldNum" idx="66"/>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3223D653-4045-40CE-8FC9-A4B98D58389E}"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_">
    <p:spTree>
      <p:nvGrpSpPr>
        <p:cNvPr id="1" name=""/>
        <p:cNvGrpSpPr/>
        <p:nvPr/>
      </p:nvGrpSpPr>
      <p:grpSpPr>
        <a:xfrm>
          <a:off x="0" y="0"/>
          <a:ext cx="0" cy="0"/>
          <a:chOff x="0" y="0"/>
          <a:chExt cx="0" cy="0"/>
        </a:xfrm>
      </p:grpSpPr>
      <p:sp>
        <p:nvSpPr>
          <p:cNvPr id="123" name="PlaceHolder 1"/>
          <p:cNvSpPr>
            <a:spLocks noGrp="1"/>
          </p:cNvSpPr>
          <p:nvPr>
            <p:ph type="title"/>
          </p:nvPr>
        </p:nvSpPr>
        <p:spPr>
          <a:xfrm>
            <a:off x="838080" y="365040"/>
            <a:ext cx="10513440" cy="1323360"/>
          </a:xfrm>
          <a:prstGeom prst="rect">
            <a:avLst/>
          </a:prstGeom>
          <a:noFill/>
          <a:ln w="0">
            <a:noFill/>
          </a:ln>
        </p:spPr>
        <p:txBody>
          <a:bodyPr lIns="0" rIns="0" tIns="0" bIns="0" anchor="ctr">
            <a:spAutoFit/>
          </a:bodyPr>
          <a:p>
            <a:pPr indent="0" algn="ctr">
              <a:buNone/>
            </a:pPr>
            <a:endParaRPr b="0" lang="en-US" sz="4400" strike="noStrike" u="none">
              <a:solidFill>
                <a:srgbClr val="000000"/>
              </a:solidFill>
              <a:effectLst/>
              <a:uFillTx/>
              <a:latin typeface="Arial"/>
            </a:endParaRPr>
          </a:p>
        </p:txBody>
      </p:sp>
      <p:sp>
        <p:nvSpPr>
          <p:cNvPr id="124" name="PlaceHolder 2"/>
          <p:cNvSpPr>
            <a:spLocks noGrp="1"/>
          </p:cNvSpPr>
          <p:nvPr>
            <p:ph/>
          </p:nvPr>
        </p:nvSpPr>
        <p:spPr>
          <a:xfrm>
            <a:off x="838080" y="1825560"/>
            <a:ext cx="10513440" cy="4349160"/>
          </a:xfrm>
          <a:prstGeom prst="rect">
            <a:avLst/>
          </a:prstGeom>
          <a:noFill/>
          <a:ln w="0">
            <a:noFill/>
          </a:ln>
        </p:spPr>
        <p:txBody>
          <a:bodyPr lIns="0" rIns="0" tIns="0" bIns="0" anchor="t">
            <a:normAutofit/>
          </a:bodyPr>
          <a:p>
            <a:pPr indent="0">
              <a:spcBef>
                <a:spcPts val="1417"/>
              </a:spcBef>
              <a:buNone/>
            </a:pPr>
            <a:endParaRPr b="0" lang="en-US" sz="3200" strike="noStrike" u="none">
              <a:solidFill>
                <a:srgbClr val="000000"/>
              </a:solidFill>
              <a:effectLst/>
              <a:uFillTx/>
              <a:latin typeface="Arial"/>
            </a:endParaRPr>
          </a:p>
        </p:txBody>
      </p:sp>
      <p:sp>
        <p:nvSpPr>
          <p:cNvPr id="4" name="PlaceHolder 3"/>
          <p:cNvSpPr>
            <a:spLocks noGrp="1"/>
          </p:cNvSpPr>
          <p:nvPr>
            <p:ph type="ftr" idx="67"/>
          </p:nvPr>
        </p:nvSpPr>
        <p:spPr/>
        <p:txBody>
          <a:bodyPr/>
          <a:p>
            <a:r>
              <a:t>Footer</a:t>
            </a:r>
          </a:p>
        </p:txBody>
      </p:sp>
      <p:sp>
        <p:nvSpPr>
          <p:cNvPr id="5" name="PlaceHolder 4"/>
          <p:cNvSpPr>
            <a:spLocks noGrp="1"/>
          </p:cNvSpPr>
          <p:nvPr>
            <p:ph type="sldNum" idx="68"/>
          </p:nvPr>
        </p:nvSpPr>
        <p:spPr/>
        <p:txBody>
          <a:bodyPr/>
          <a:p>
            <a:fld id="{65EA0527-5F75-4B84-A6CD-624EE2CEFC43}" type="slidenum">
              <a:t>&lt;#&gt;</a:t>
            </a:fld>
          </a:p>
        </p:txBody>
      </p:sp>
      <p:sp>
        <p:nvSpPr>
          <p:cNvPr id="6" name="PlaceHolder 5"/>
          <p:cNvSpPr>
            <a:spLocks noGrp="1"/>
          </p:cNvSpPr>
          <p:nvPr>
            <p:ph type="dt" idx="69"/>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ontent with Caption">
    <p:bg>
      <p:bgPr>
        <a:solidFill>
          <a:srgbClr val="ffffff"/>
        </a:solidFill>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839880" y="457200"/>
            <a:ext cx="3930120" cy="159804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11" name="PlaceHolder 2"/>
          <p:cNvSpPr>
            <a:spLocks noGrp="1"/>
          </p:cNvSpPr>
          <p:nvPr>
            <p:ph type="body"/>
          </p:nvPr>
        </p:nvSpPr>
        <p:spPr>
          <a:xfrm>
            <a:off x="5183280" y="987480"/>
            <a:ext cx="6170040" cy="487152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3200" strike="noStrike" u="none">
                <a:solidFill>
                  <a:schemeClr val="dk1"/>
                </a:solidFill>
                <a:effectLst/>
                <a:uFillTx/>
                <a:latin typeface="Calibri"/>
              </a:rPr>
              <a:t>Click to edit Master text styles</a:t>
            </a:r>
            <a:endParaRPr b="0" lang="en-US" sz="32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800" strike="noStrike" u="none">
                <a:solidFill>
                  <a:schemeClr val="dk1"/>
                </a:solidFill>
                <a:effectLst/>
                <a:uFillTx/>
                <a:latin typeface="Calibri"/>
              </a:rPr>
              <a:t>Second level</a:t>
            </a:r>
            <a:endParaRPr b="0" lang="en-US" sz="28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Third level</a:t>
            </a:r>
            <a:endParaRPr b="0" lang="en-US" sz="24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Fourth level</a:t>
            </a:r>
            <a:endParaRPr b="0" lang="en-US" sz="20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Fifth level</a:t>
            </a:r>
            <a:endParaRPr b="0" lang="en-US" sz="2000" strike="noStrike" u="none">
              <a:solidFill>
                <a:srgbClr val="000000"/>
              </a:solidFill>
              <a:effectLst/>
              <a:uFillTx/>
              <a:latin typeface="Arial"/>
            </a:endParaRPr>
          </a:p>
        </p:txBody>
      </p:sp>
      <p:sp>
        <p:nvSpPr>
          <p:cNvPr id="12" name="PlaceHolder 3"/>
          <p:cNvSpPr>
            <a:spLocks noGrp="1"/>
          </p:cNvSpPr>
          <p:nvPr>
            <p:ph type="body"/>
          </p:nvPr>
        </p:nvSpPr>
        <p:spPr>
          <a:xfrm>
            <a:off x="839880" y="2057400"/>
            <a:ext cx="3930120" cy="38095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13" name="PlaceHolder 4"/>
          <p:cNvSpPr>
            <a:spLocks noGrp="1"/>
          </p:cNvSpPr>
          <p:nvPr>
            <p:ph type="dt" idx="7"/>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14" name="PlaceHolder 5"/>
          <p:cNvSpPr>
            <a:spLocks noGrp="1"/>
          </p:cNvSpPr>
          <p:nvPr>
            <p:ph type="ftr" idx="8"/>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5" name="PlaceHolder 6"/>
          <p:cNvSpPr>
            <a:spLocks noGrp="1"/>
          </p:cNvSpPr>
          <p:nvPr>
            <p:ph type="sldNum" idx="9"/>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D4776FF7-D9A4-4404-9E6D-6F30434B2105}"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Picture with Caption">
    <p:bg>
      <p:bgPr>
        <a:solidFill>
          <a:srgbClr val="ffffff"/>
        </a:solid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839880" y="457200"/>
            <a:ext cx="3930120" cy="159804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3200" strike="noStrike" u="none">
                <a:solidFill>
                  <a:schemeClr val="dk1"/>
                </a:solidFill>
                <a:effectLst/>
                <a:uFillTx/>
                <a:latin typeface="Calibri Light"/>
              </a:rPr>
              <a:t>Click to edit Master title style</a:t>
            </a:r>
            <a:endParaRPr b="0" lang="en-US" sz="3200" strike="noStrike" u="none">
              <a:solidFill>
                <a:srgbClr val="000000"/>
              </a:solidFill>
              <a:effectLst/>
              <a:uFillTx/>
              <a:latin typeface="Arial"/>
            </a:endParaRPr>
          </a:p>
        </p:txBody>
      </p:sp>
      <p:sp>
        <p:nvSpPr>
          <p:cNvPr id="17" name="PlaceHolder 2"/>
          <p:cNvSpPr>
            <a:spLocks noGrp="1"/>
          </p:cNvSpPr>
          <p:nvPr>
            <p:ph type="body"/>
          </p:nvPr>
        </p:nvSpPr>
        <p:spPr>
          <a:xfrm>
            <a:off x="5183280" y="987480"/>
            <a:ext cx="6170040" cy="4871520"/>
          </a:xfrm>
          <a:prstGeom prst="rect">
            <a:avLst/>
          </a:prstGeom>
          <a:noFill/>
          <a:ln w="0">
            <a:noFill/>
          </a:ln>
        </p:spPr>
        <p:txBody>
          <a:bodyPr lIns="90000" rIns="90000" tIns="45000" bIns="45000" anchor="t">
            <a:noAutofit/>
          </a:bodyPr>
          <a:p>
            <a:pPr marL="432000" indent="-324000">
              <a:lnSpc>
                <a:spcPct val="90000"/>
              </a:lnSpc>
              <a:spcBef>
                <a:spcPts val="1417"/>
              </a:spcBef>
              <a:buClr>
                <a:srgbClr val="000000"/>
              </a:buClr>
              <a:buSzPct val="45000"/>
              <a:buFont typeface="Wingdings" charset="2"/>
              <a:buChar char=""/>
            </a:pPr>
            <a:r>
              <a:rPr b="0" lang="en-US" sz="3200" strike="noStrike" u="none">
                <a:solidFill>
                  <a:schemeClr val="dk1"/>
                </a:solidFill>
                <a:effectLst/>
                <a:uFillTx/>
                <a:latin typeface="Calibri"/>
              </a:rPr>
              <a:t>Click to edit the outline text format</a:t>
            </a:r>
            <a:endParaRPr b="0" lang="en-US" sz="32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3200" strike="noStrike" u="none">
                <a:solidFill>
                  <a:schemeClr val="dk1"/>
                </a:solidFill>
                <a:effectLst/>
                <a:uFillTx/>
                <a:latin typeface="Calibri"/>
              </a:rPr>
              <a:t>Second Outline Level</a:t>
            </a:r>
            <a:endParaRPr b="0" lang="en-US" sz="32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3200" strike="noStrike" u="none">
                <a:solidFill>
                  <a:schemeClr val="dk1"/>
                </a:solidFill>
                <a:effectLst/>
                <a:uFillTx/>
                <a:latin typeface="Calibri"/>
              </a:rPr>
              <a:t>Third Outline Level</a:t>
            </a:r>
            <a:endParaRPr b="0" lang="en-US" sz="32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3200" strike="noStrike" u="none">
                <a:solidFill>
                  <a:schemeClr val="dk1"/>
                </a:solidFill>
                <a:effectLst/>
                <a:uFillTx/>
                <a:latin typeface="Calibri"/>
              </a:rPr>
              <a:t>Fourth Outline Level</a:t>
            </a:r>
            <a:endParaRPr b="0" lang="en-US" sz="32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Fifth Outline Level</a:t>
            </a:r>
            <a:endParaRPr b="0" lang="en-US" sz="32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Sixth Outline Level</a:t>
            </a:r>
            <a:endParaRPr b="0" lang="en-US" sz="32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3200" strike="noStrike" u="none">
                <a:solidFill>
                  <a:schemeClr val="dk1"/>
                </a:solidFill>
                <a:effectLst/>
                <a:uFillTx/>
                <a:latin typeface="Calibri"/>
              </a:rPr>
              <a:t>Seventh Outline Level</a:t>
            </a:r>
            <a:endParaRPr b="0" lang="en-US" sz="3200" strike="noStrike" u="none">
              <a:solidFill>
                <a:srgbClr val="000000"/>
              </a:solidFill>
              <a:effectLst/>
              <a:uFillTx/>
              <a:latin typeface="Arial"/>
            </a:endParaRPr>
          </a:p>
        </p:txBody>
      </p:sp>
      <p:sp>
        <p:nvSpPr>
          <p:cNvPr id="18" name="PlaceHolder 3"/>
          <p:cNvSpPr>
            <a:spLocks noGrp="1"/>
          </p:cNvSpPr>
          <p:nvPr>
            <p:ph type="body"/>
          </p:nvPr>
        </p:nvSpPr>
        <p:spPr>
          <a:xfrm>
            <a:off x="839880" y="2057400"/>
            <a:ext cx="3930120" cy="380952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1600" strike="noStrike" u="none">
                <a:solidFill>
                  <a:schemeClr val="dk1"/>
                </a:solidFill>
                <a:effectLst/>
                <a:uFillTx/>
                <a:latin typeface="Calibri"/>
              </a:rPr>
              <a:t>Click to edit Master text styles</a:t>
            </a:r>
            <a:endParaRPr b="0" lang="en-US" sz="1600" strike="noStrike" u="none">
              <a:solidFill>
                <a:srgbClr val="000000"/>
              </a:solidFill>
              <a:effectLst/>
              <a:uFillTx/>
              <a:latin typeface="Arial"/>
            </a:endParaRPr>
          </a:p>
        </p:txBody>
      </p:sp>
      <p:sp>
        <p:nvSpPr>
          <p:cNvPr id="19" name="PlaceHolder 4"/>
          <p:cNvSpPr>
            <a:spLocks noGrp="1"/>
          </p:cNvSpPr>
          <p:nvPr>
            <p:ph type="dt" idx="10"/>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20" name="PlaceHolder 5"/>
          <p:cNvSpPr>
            <a:spLocks noGrp="1"/>
          </p:cNvSpPr>
          <p:nvPr>
            <p:ph type="ftr" idx="11"/>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1" name="PlaceHolder 6"/>
          <p:cNvSpPr>
            <a:spLocks noGrp="1"/>
          </p:cNvSpPr>
          <p:nvPr>
            <p:ph type="sldNum" idx="12"/>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280866FC-FD53-4801-9667-A62FDC3C0AD7}"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Slide">
    <p:bg>
      <p:bgPr>
        <a:solidFill>
          <a:srgbClr val="ffffff"/>
        </a:solidFill>
      </p:bgPr>
    </p:bg>
    <p:spTree>
      <p:nvGrpSpPr>
        <p:cNvPr id="1" name=""/>
        <p:cNvGrpSpPr/>
        <p:nvPr/>
      </p:nvGrpSpPr>
      <p:grpSpPr>
        <a:xfrm>
          <a:off x="0" y="0"/>
          <a:ext cx="0" cy="0"/>
          <a:chOff x="0" y="0"/>
          <a:chExt cx="0" cy="0"/>
        </a:xfrm>
      </p:grpSpPr>
      <p:sp>
        <p:nvSpPr>
          <p:cNvPr id="22" name="PlaceHolder 1"/>
          <p:cNvSpPr>
            <a:spLocks noGrp="1"/>
          </p:cNvSpPr>
          <p:nvPr>
            <p:ph type="title"/>
          </p:nvPr>
        </p:nvSpPr>
        <p:spPr>
          <a:xfrm>
            <a:off x="1523880" y="1122480"/>
            <a:ext cx="9141840" cy="2385360"/>
          </a:xfrm>
          <a:prstGeom prst="rect">
            <a:avLst/>
          </a:prstGeom>
          <a:noFill/>
          <a:ln w="0">
            <a:noFill/>
          </a:ln>
        </p:spPr>
        <p:txBody>
          <a:bodyPr lIns="91440" rIns="91440" tIns="45720" bIns="45720" anchor="b">
            <a:noAutofit/>
          </a:bodyPr>
          <a:p>
            <a:pPr indent="0" algn="ctr"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23" name="PlaceHolder 2"/>
          <p:cNvSpPr>
            <a:spLocks noGrp="1"/>
          </p:cNvSpPr>
          <p:nvPr>
            <p:ph type="dt" idx="13"/>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24" name="PlaceHolder 3"/>
          <p:cNvSpPr>
            <a:spLocks noGrp="1"/>
          </p:cNvSpPr>
          <p:nvPr>
            <p:ph type="ftr" idx="14"/>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25" name="PlaceHolder 4"/>
          <p:cNvSpPr>
            <a:spLocks noGrp="1"/>
          </p:cNvSpPr>
          <p:nvPr>
            <p:ph type="sldNum" idx="15"/>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328D433F-1CB6-40F0-8293-5E283057B4D8}"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26" name="PlaceHolder 5"/>
          <p:cNvSpPr>
            <a:spLocks noGrp="1"/>
          </p:cNvSpPr>
          <p:nvPr>
            <p:ph type="body"/>
          </p:nvPr>
        </p:nvSpPr>
        <p:spPr>
          <a:xfrm>
            <a:off x="609480" y="1604520"/>
            <a:ext cx="10970640" cy="39754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trike="noStrike" u="none">
                <a:solidFill>
                  <a:schemeClr val="dk1"/>
                </a:solidFill>
                <a:effectLst/>
                <a:uFillTx/>
                <a:latin typeface="Calibri"/>
              </a:rPr>
              <a:t>Click to edit the outline text format</a:t>
            </a:r>
            <a:endParaRPr b="0" lang="en-US" sz="2800" strike="noStrike" u="none">
              <a:solidFill>
                <a:srgbClr val="000000"/>
              </a:solidFill>
              <a:effectLst/>
              <a:uFillTx/>
              <a:latin typeface="Arial"/>
            </a:endParaRPr>
          </a:p>
          <a:p>
            <a:pPr lvl="1" marL="864000" indent="-324000">
              <a:lnSpc>
                <a:spcPct val="90000"/>
              </a:lnSpc>
              <a:spcBef>
                <a:spcPts val="1134"/>
              </a:spcBef>
              <a:buClr>
                <a:srgbClr val="000000"/>
              </a:buClr>
              <a:buSzPct val="75000"/>
              <a:buFont typeface="Symbol" charset="2"/>
              <a:buChar char=""/>
            </a:pPr>
            <a:r>
              <a:rPr b="0" lang="en-US" sz="2000" strike="noStrike" u="none">
                <a:solidFill>
                  <a:schemeClr val="dk1"/>
                </a:solidFill>
                <a:effectLst/>
                <a:uFillTx/>
                <a:latin typeface="Calibri"/>
              </a:rPr>
              <a:t>Second Outline Level</a:t>
            </a:r>
            <a:endParaRPr b="0" lang="en-US" sz="2000" strike="noStrike" u="none">
              <a:solidFill>
                <a:srgbClr val="000000"/>
              </a:solidFill>
              <a:effectLst/>
              <a:uFillTx/>
              <a:latin typeface="Arial"/>
            </a:endParaRPr>
          </a:p>
          <a:p>
            <a:pPr lvl="2" marL="1296000" indent="-288000">
              <a:lnSpc>
                <a:spcPct val="90000"/>
              </a:lnSpc>
              <a:spcBef>
                <a:spcPts val="850"/>
              </a:spcBef>
              <a:buClr>
                <a:srgbClr val="000000"/>
              </a:buClr>
              <a:buSzPct val="45000"/>
              <a:buFont typeface="Wingdings" charset="2"/>
              <a:buChar char=""/>
            </a:pPr>
            <a:r>
              <a:rPr b="0" lang="en-US" sz="1800" strike="noStrike" u="none">
                <a:solidFill>
                  <a:schemeClr val="dk1"/>
                </a:solidFill>
                <a:effectLst/>
                <a:uFillTx/>
                <a:latin typeface="Calibri"/>
              </a:rPr>
              <a:t>Third Outline Level</a:t>
            </a:r>
            <a:endParaRPr b="0" lang="en-US" sz="1800" strike="noStrike" u="none">
              <a:solidFill>
                <a:srgbClr val="000000"/>
              </a:solidFill>
              <a:effectLst/>
              <a:uFillTx/>
              <a:latin typeface="Arial"/>
            </a:endParaRPr>
          </a:p>
          <a:p>
            <a:pPr lvl="3" marL="1728000" indent="-216000">
              <a:lnSpc>
                <a:spcPct val="90000"/>
              </a:lnSpc>
              <a:spcBef>
                <a:spcPts val="567"/>
              </a:spcBef>
              <a:buClr>
                <a:srgbClr val="000000"/>
              </a:buClr>
              <a:buSzPct val="75000"/>
              <a:buFont typeface="Symbol" charset="2"/>
              <a:buChar char=""/>
            </a:pPr>
            <a:r>
              <a:rPr b="0" lang="en-US" sz="1800" strike="noStrike" u="none">
                <a:solidFill>
                  <a:schemeClr val="dk1"/>
                </a:solidFill>
                <a:effectLst/>
                <a:uFillTx/>
                <a:latin typeface="Calibri"/>
              </a:rPr>
              <a:t>Fourth Outline Level</a:t>
            </a:r>
            <a:endParaRPr b="0" lang="en-US" sz="1800" strike="noStrike" u="none">
              <a:solidFill>
                <a:srgbClr val="000000"/>
              </a:solidFill>
              <a:effectLst/>
              <a:uFillTx/>
              <a:latin typeface="Arial"/>
            </a:endParaRPr>
          </a:p>
          <a:p>
            <a:pPr lvl="4" marL="2160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Fifth Outline Level</a:t>
            </a:r>
            <a:endParaRPr b="0" lang="en-US" sz="2000" strike="noStrike" u="none">
              <a:solidFill>
                <a:srgbClr val="000000"/>
              </a:solidFill>
              <a:effectLst/>
              <a:uFillTx/>
              <a:latin typeface="Arial"/>
            </a:endParaRPr>
          </a:p>
          <a:p>
            <a:pPr lvl="5" marL="2592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Sixth Outline Level</a:t>
            </a:r>
            <a:endParaRPr b="0" lang="en-US" sz="2000" strike="noStrike" u="none">
              <a:solidFill>
                <a:srgbClr val="000000"/>
              </a:solidFill>
              <a:effectLst/>
              <a:uFillTx/>
              <a:latin typeface="Arial"/>
            </a:endParaRPr>
          </a:p>
          <a:p>
            <a:pPr lvl="6" marL="3024000" indent="-216000">
              <a:lnSpc>
                <a:spcPct val="90000"/>
              </a:lnSpc>
              <a:spcBef>
                <a:spcPts val="283"/>
              </a:spcBef>
              <a:buClr>
                <a:srgbClr val="000000"/>
              </a:buClr>
              <a:buSzPct val="45000"/>
              <a:buFont typeface="Wingdings" charset="2"/>
              <a:buChar char=""/>
            </a:pPr>
            <a:r>
              <a:rPr b="0" lang="en-US" sz="2000" strike="noStrike" u="none">
                <a:solidFill>
                  <a:schemeClr val="dk1"/>
                </a:solidFill>
                <a:effectLst/>
                <a:uFillTx/>
                <a:latin typeface="Calibri"/>
              </a:rPr>
              <a:t>Seventh Outline Level</a:t>
            </a:r>
            <a:endParaRPr b="0" lang="en-US" sz="20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x" preserve="1">
  <p:cSld name="Title and Vertical Text">
    <p:bg>
      <p:bgPr>
        <a:solidFill>
          <a:srgbClr val="ffffff"/>
        </a:solidFill>
      </p:bgPr>
    </p:bg>
    <p:spTree>
      <p:nvGrpSpPr>
        <p:cNvPr id="1" name=""/>
        <p:cNvGrpSpPr/>
        <p:nvPr/>
      </p:nvGrpSpPr>
      <p:grpSpPr>
        <a:xfrm>
          <a:off x="0" y="0"/>
          <a:ext cx="0" cy="0"/>
          <a:chOff x="0" y="0"/>
          <a:chExt cx="0" cy="0"/>
        </a:xfrm>
      </p:grpSpPr>
      <p:sp>
        <p:nvSpPr>
          <p:cNvPr id="2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28" name="PlaceHolder 2"/>
          <p:cNvSpPr>
            <a:spLocks noGrp="1"/>
          </p:cNvSpPr>
          <p:nvPr>
            <p:ph type="body"/>
          </p:nvPr>
        </p:nvSpPr>
        <p:spPr>
          <a:xfrm>
            <a:off x="838080" y="1825560"/>
            <a:ext cx="10513440" cy="434916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29" name="PlaceHolder 3"/>
          <p:cNvSpPr>
            <a:spLocks noGrp="1"/>
          </p:cNvSpPr>
          <p:nvPr>
            <p:ph type="dt" idx="16"/>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30" name="PlaceHolder 4"/>
          <p:cNvSpPr>
            <a:spLocks noGrp="1"/>
          </p:cNvSpPr>
          <p:nvPr>
            <p:ph type="ftr" idx="17"/>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1" name="PlaceHolder 5"/>
          <p:cNvSpPr>
            <a:spLocks noGrp="1"/>
          </p:cNvSpPr>
          <p:nvPr>
            <p:ph type="sldNum" idx="18"/>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C8E4D8FA-944B-494E-8FF3-BE8690C3527C}"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vertTitleAndTx" preserve="1">
  <p:cSld name="Vertical Title and Text">
    <p:bg>
      <p:bgPr>
        <a:solidFill>
          <a:srgbClr val="ffffff"/>
        </a:solidFill>
      </p:bgPr>
    </p:bg>
    <p:spTree>
      <p:nvGrpSpPr>
        <p:cNvPr id="1" name=""/>
        <p:cNvGrpSpPr/>
        <p:nvPr/>
      </p:nvGrpSpPr>
      <p:grpSpPr>
        <a:xfrm>
          <a:off x="0" y="0"/>
          <a:ext cx="0" cy="0"/>
          <a:chOff x="0" y="0"/>
          <a:chExt cx="0" cy="0"/>
        </a:xfrm>
      </p:grpSpPr>
      <p:sp>
        <p:nvSpPr>
          <p:cNvPr id="32" name="PlaceHolder 1"/>
          <p:cNvSpPr>
            <a:spLocks noGrp="1"/>
          </p:cNvSpPr>
          <p:nvPr>
            <p:ph type="title"/>
          </p:nvPr>
        </p:nvSpPr>
        <p:spPr>
          <a:xfrm>
            <a:off x="8724960" y="365040"/>
            <a:ext cx="2626920" cy="5809680"/>
          </a:xfrm>
          <a:prstGeom prst="rect">
            <a:avLst/>
          </a:prstGeom>
          <a:noFill/>
          <a:ln w="0">
            <a:noFill/>
          </a:ln>
        </p:spPr>
        <p:txBody>
          <a:bodyPr lIns="91440" rIns="91440" tIns="45720" bIns="45720" anchor="ctr" vert="eaVert">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33" name="PlaceHolder 2"/>
          <p:cNvSpPr>
            <a:spLocks noGrp="1"/>
          </p:cNvSpPr>
          <p:nvPr>
            <p:ph type="body"/>
          </p:nvPr>
        </p:nvSpPr>
        <p:spPr>
          <a:xfrm>
            <a:off x="838080" y="365040"/>
            <a:ext cx="7732080" cy="5809680"/>
          </a:xfrm>
          <a:prstGeom prst="rect">
            <a:avLst/>
          </a:prstGeom>
          <a:noFill/>
          <a:ln w="0">
            <a:noFill/>
          </a:ln>
        </p:spPr>
        <p:txBody>
          <a:bodyPr lIns="91440" rIns="91440" tIns="45720" bIns="45720" anchor="t" vert="eaVe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34" name="PlaceHolder 3"/>
          <p:cNvSpPr>
            <a:spLocks noGrp="1"/>
          </p:cNvSpPr>
          <p:nvPr>
            <p:ph type="dt" idx="19"/>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35" name="PlaceHolder 4"/>
          <p:cNvSpPr>
            <a:spLocks noGrp="1"/>
          </p:cNvSpPr>
          <p:nvPr>
            <p:ph type="ftr" idx="20"/>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36" name="PlaceHolder 5"/>
          <p:cNvSpPr>
            <a:spLocks noGrp="1"/>
          </p:cNvSpPr>
          <p:nvPr>
            <p:ph type="sldNum" idx="21"/>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5FF1C17D-56A4-4778-BAD0-849889E600B0}"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and Content">
    <p:bg>
      <p:bgPr>
        <a:solidFill>
          <a:srgbClr val="ffffff"/>
        </a:solid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Click to edit Master title style</a:t>
            </a:r>
            <a:endParaRPr b="0" lang="en-US" sz="4400" strike="noStrike" u="none">
              <a:solidFill>
                <a:srgbClr val="000000"/>
              </a:solidFill>
              <a:effectLst/>
              <a:uFillTx/>
              <a:latin typeface="Arial"/>
            </a:endParaRPr>
          </a:p>
        </p:txBody>
      </p:sp>
      <p:sp>
        <p:nvSpPr>
          <p:cNvPr id="38" name="PlaceHolder 2"/>
          <p:cNvSpPr>
            <a:spLocks noGrp="1"/>
          </p:cNvSpPr>
          <p:nvPr>
            <p:ph type="body"/>
          </p:nvPr>
        </p:nvSpPr>
        <p:spPr>
          <a:xfrm>
            <a:off x="838080" y="1825560"/>
            <a:ext cx="10513440" cy="4349160"/>
          </a:xfrm>
          <a:prstGeom prst="rect">
            <a:avLst/>
          </a:prstGeom>
          <a:noFill/>
          <a:ln w="0">
            <a:noFill/>
          </a:ln>
        </p:spPr>
        <p:txBody>
          <a:bodyPr lIns="91440" rIns="91440" tIns="45720" bIns="45720" anchor="t">
            <a:noAutofit/>
          </a:bodyPr>
          <a:p>
            <a:pPr marL="228600" indent="-228600" defTabSz="914400">
              <a:lnSpc>
                <a:spcPct val="90000"/>
              </a:lnSpc>
              <a:spcBef>
                <a:spcPts val="1001"/>
              </a:spcBef>
              <a:buClr>
                <a:srgbClr val="000000"/>
              </a:buClr>
              <a:buFont typeface="Arial"/>
              <a:buChar char="•"/>
            </a:pPr>
            <a:r>
              <a:rPr b="0" lang="en-US" sz="2800" strike="noStrike" u="none">
                <a:solidFill>
                  <a:schemeClr val="dk1"/>
                </a:solidFill>
                <a:effectLst/>
                <a:uFillTx/>
                <a:latin typeface="Calibri"/>
              </a:rPr>
              <a:t>Click to edit Master text styles</a:t>
            </a:r>
            <a:endParaRPr b="0" lang="en-US" sz="2800" strike="noStrike" u="none">
              <a:solidFill>
                <a:srgbClr val="000000"/>
              </a:solidFill>
              <a:effectLst/>
              <a:uFillTx/>
              <a:latin typeface="Arial"/>
            </a:endParaRPr>
          </a:p>
          <a:p>
            <a:pPr lvl="1" marL="685800" indent="-228600" defTabSz="914400">
              <a:lnSpc>
                <a:spcPct val="90000"/>
              </a:lnSpc>
              <a:spcBef>
                <a:spcPts val="499"/>
              </a:spcBef>
              <a:buClr>
                <a:srgbClr val="000000"/>
              </a:buClr>
              <a:buFont typeface="Arial"/>
              <a:buChar char="•"/>
            </a:pPr>
            <a:r>
              <a:rPr b="0" lang="en-US" sz="2400" strike="noStrike" u="none">
                <a:solidFill>
                  <a:schemeClr val="dk1"/>
                </a:solidFill>
                <a:effectLst/>
                <a:uFillTx/>
                <a:latin typeface="Calibri"/>
              </a:rPr>
              <a:t>Second level</a:t>
            </a:r>
            <a:endParaRPr b="0" lang="en-US" sz="2400" strike="noStrike" u="none">
              <a:solidFill>
                <a:srgbClr val="000000"/>
              </a:solidFill>
              <a:effectLst/>
              <a:uFillTx/>
              <a:latin typeface="Arial"/>
            </a:endParaRPr>
          </a:p>
          <a:p>
            <a:pPr lvl="2" marL="1143000" indent="-228600" defTabSz="914400">
              <a:lnSpc>
                <a:spcPct val="90000"/>
              </a:lnSpc>
              <a:spcBef>
                <a:spcPts val="499"/>
              </a:spcBef>
              <a:buClr>
                <a:srgbClr val="000000"/>
              </a:buClr>
              <a:buFont typeface="Arial"/>
              <a:buChar char="•"/>
            </a:pPr>
            <a:r>
              <a:rPr b="0" lang="en-US" sz="2000" strike="noStrike" u="none">
                <a:solidFill>
                  <a:schemeClr val="dk1"/>
                </a:solidFill>
                <a:effectLst/>
                <a:uFillTx/>
                <a:latin typeface="Calibri"/>
              </a:rPr>
              <a:t>Third level</a:t>
            </a:r>
            <a:endParaRPr b="0" lang="en-US" sz="2000" strike="noStrike" u="none">
              <a:solidFill>
                <a:srgbClr val="000000"/>
              </a:solidFill>
              <a:effectLst/>
              <a:uFillTx/>
              <a:latin typeface="Arial"/>
            </a:endParaRPr>
          </a:p>
          <a:p>
            <a:pPr lvl="3" marL="16002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Fourth level</a:t>
            </a:r>
            <a:endParaRPr b="0" lang="en-US" sz="1800" strike="noStrike" u="none">
              <a:solidFill>
                <a:srgbClr val="000000"/>
              </a:solidFill>
              <a:effectLst/>
              <a:uFillTx/>
              <a:latin typeface="Arial"/>
            </a:endParaRPr>
          </a:p>
          <a:p>
            <a:pPr lvl="4" marL="2057400" indent="-228600" defTabSz="914400">
              <a:lnSpc>
                <a:spcPct val="90000"/>
              </a:lnSpc>
              <a:spcBef>
                <a:spcPts val="499"/>
              </a:spcBef>
              <a:buClr>
                <a:srgbClr val="000000"/>
              </a:buClr>
              <a:buFont typeface="Arial"/>
              <a:buChar char="•"/>
            </a:pPr>
            <a:r>
              <a:rPr b="0" lang="en-US" sz="1800" strike="noStrike" u="none">
                <a:solidFill>
                  <a:schemeClr val="dk1"/>
                </a:solidFill>
                <a:effectLst/>
                <a:uFillTx/>
                <a:latin typeface="Calibri"/>
              </a:rPr>
              <a:t>Fifth level</a:t>
            </a:r>
            <a:endParaRPr b="0" lang="en-US" sz="1800" strike="noStrike" u="none">
              <a:solidFill>
                <a:srgbClr val="000000"/>
              </a:solidFill>
              <a:effectLst/>
              <a:uFillTx/>
              <a:latin typeface="Arial"/>
            </a:endParaRPr>
          </a:p>
        </p:txBody>
      </p:sp>
      <p:sp>
        <p:nvSpPr>
          <p:cNvPr id="39" name="PlaceHolder 3"/>
          <p:cNvSpPr>
            <a:spLocks noGrp="1"/>
          </p:cNvSpPr>
          <p:nvPr>
            <p:ph type="dt" idx="22"/>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40" name="PlaceHolder 4"/>
          <p:cNvSpPr>
            <a:spLocks noGrp="1"/>
          </p:cNvSpPr>
          <p:nvPr>
            <p:ph type="ftr" idx="23"/>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1" name="PlaceHolder 5"/>
          <p:cNvSpPr>
            <a:spLocks noGrp="1"/>
          </p:cNvSpPr>
          <p:nvPr>
            <p:ph type="sldNum" idx="24"/>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4D5B530B-AEE7-4C4A-B9F5-61DAEC9CE1F7}"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 Header">
    <p:bg>
      <p:bgPr>
        <a:solidFill>
          <a:srgbClr val="ffffff"/>
        </a:solidFill>
      </p:bgPr>
    </p:bg>
    <p:spTree>
      <p:nvGrpSpPr>
        <p:cNvPr id="1" name=""/>
        <p:cNvGrpSpPr/>
        <p:nvPr/>
      </p:nvGrpSpPr>
      <p:grpSpPr>
        <a:xfrm>
          <a:off x="0" y="0"/>
          <a:ext cx="0" cy="0"/>
          <a:chOff x="0" y="0"/>
          <a:chExt cx="0" cy="0"/>
        </a:xfrm>
      </p:grpSpPr>
      <p:sp>
        <p:nvSpPr>
          <p:cNvPr id="42" name="PlaceHolder 1"/>
          <p:cNvSpPr>
            <a:spLocks noGrp="1"/>
          </p:cNvSpPr>
          <p:nvPr>
            <p:ph type="title"/>
          </p:nvPr>
        </p:nvSpPr>
        <p:spPr>
          <a:xfrm>
            <a:off x="831960" y="1709640"/>
            <a:ext cx="10513440" cy="2850480"/>
          </a:xfrm>
          <a:prstGeom prst="rect">
            <a:avLst/>
          </a:prstGeom>
          <a:noFill/>
          <a:ln w="0">
            <a:noFill/>
          </a:ln>
        </p:spPr>
        <p:txBody>
          <a:bodyPr lIns="91440" rIns="91440" tIns="45720" bIns="45720" anchor="b">
            <a:noAutofit/>
          </a:bodyPr>
          <a:p>
            <a:pPr indent="0" defTabSz="914400">
              <a:lnSpc>
                <a:spcPct val="90000"/>
              </a:lnSpc>
              <a:buNone/>
              <a:tabLst>
                <a:tab algn="l" pos="0"/>
              </a:tabLst>
            </a:pPr>
            <a:r>
              <a:rPr b="0" lang="en-US" sz="6000" strike="noStrike" u="none">
                <a:solidFill>
                  <a:schemeClr val="dk1"/>
                </a:solidFill>
                <a:effectLst/>
                <a:uFillTx/>
                <a:latin typeface="Calibri Light"/>
              </a:rPr>
              <a:t>Click to edit Master title style</a:t>
            </a:r>
            <a:endParaRPr b="0" lang="en-US" sz="6000" strike="noStrike" u="none">
              <a:solidFill>
                <a:srgbClr val="000000"/>
              </a:solidFill>
              <a:effectLst/>
              <a:uFillTx/>
              <a:latin typeface="Arial"/>
            </a:endParaRPr>
          </a:p>
        </p:txBody>
      </p:sp>
      <p:sp>
        <p:nvSpPr>
          <p:cNvPr id="43" name="PlaceHolder 2"/>
          <p:cNvSpPr>
            <a:spLocks noGrp="1"/>
          </p:cNvSpPr>
          <p:nvPr>
            <p:ph type="body"/>
          </p:nvPr>
        </p:nvSpPr>
        <p:spPr>
          <a:xfrm>
            <a:off x="831960" y="4589640"/>
            <a:ext cx="10513440" cy="14979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0" lang="en-US" sz="2400" strike="noStrike" u="none">
                <a:solidFill>
                  <a:schemeClr val="dk1">
                    <a:tint val="75000"/>
                  </a:schemeClr>
                </a:solidFill>
                <a:effectLst/>
                <a:uFillTx/>
                <a:latin typeface="Calibri"/>
              </a:rPr>
              <a:t>Click to edit Master text styles</a:t>
            </a:r>
            <a:endParaRPr b="0" lang="en-US" sz="2400" strike="noStrike" u="none">
              <a:solidFill>
                <a:srgbClr val="000000"/>
              </a:solidFill>
              <a:effectLst/>
              <a:uFillTx/>
              <a:latin typeface="Arial"/>
            </a:endParaRPr>
          </a:p>
        </p:txBody>
      </p:sp>
      <p:sp>
        <p:nvSpPr>
          <p:cNvPr id="44" name="PlaceHolder 3"/>
          <p:cNvSpPr>
            <a:spLocks noGrp="1"/>
          </p:cNvSpPr>
          <p:nvPr>
            <p:ph type="dt" idx="25"/>
          </p:nvPr>
        </p:nvSpPr>
        <p:spPr>
          <a:xfrm>
            <a:off x="838080" y="6356520"/>
            <a:ext cx="2741040" cy="362880"/>
          </a:xfrm>
          <a:prstGeom prst="rect">
            <a:avLst/>
          </a:prstGeom>
          <a:noFill/>
          <a:ln w="0">
            <a:noFill/>
          </a:ln>
        </p:spPr>
        <p:txBody>
          <a:bodyPr lIns="91440" rIns="91440" tIns="45720" bIns="45720" anchor="ctr">
            <a:noAutofit/>
          </a:bodyPr>
          <a:lstStyle>
            <a:lvl1pPr indent="0"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defTabSz="914400">
              <a:lnSpc>
                <a:spcPct val="100000"/>
              </a:lnSpc>
              <a:buNone/>
              <a:tabLst>
                <a:tab algn="l" pos="0"/>
              </a:tabLst>
            </a:pPr>
            <a:r>
              <a:rPr b="0" lang="en-US" sz="1200" strike="noStrike" u="none">
                <a:solidFill>
                  <a:schemeClr val="dk1">
                    <a:tint val="75000"/>
                  </a:schemeClr>
                </a:solidFill>
                <a:effectLst/>
                <a:uFillTx/>
                <a:latin typeface="Calibri"/>
              </a:rPr>
              <a:t>&lt;date/time&gt;</a:t>
            </a:r>
            <a:endParaRPr b="0" lang="en-US" sz="1200" strike="noStrike" u="none">
              <a:solidFill>
                <a:srgbClr val="000000"/>
              </a:solidFill>
              <a:effectLst/>
              <a:uFillTx/>
              <a:latin typeface="Times New Roman"/>
            </a:endParaRPr>
          </a:p>
        </p:txBody>
      </p:sp>
      <p:sp>
        <p:nvSpPr>
          <p:cNvPr id="45" name="PlaceHolder 4"/>
          <p:cNvSpPr>
            <a:spLocks noGrp="1"/>
          </p:cNvSpPr>
          <p:nvPr>
            <p:ph type="ftr" idx="26"/>
          </p:nvPr>
        </p:nvSpPr>
        <p:spPr>
          <a:xfrm>
            <a:off x="4038480" y="6356520"/>
            <a:ext cx="4112640" cy="36288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46" name="PlaceHolder 5"/>
          <p:cNvSpPr>
            <a:spLocks noGrp="1"/>
          </p:cNvSpPr>
          <p:nvPr>
            <p:ph type="sldNum" idx="27"/>
          </p:nvPr>
        </p:nvSpPr>
        <p:spPr>
          <a:xfrm>
            <a:off x="8610480" y="6356520"/>
            <a:ext cx="2741040" cy="36288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CC051628-DEAC-4165-AADA-FB5263F69C5F}"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
</Relationships>
</file>

<file path=ppt/slideMasters/_rels/slideMaster1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
</Relationships>
</file>

<file path=ppt/slideMasters/_rels/slideMaster2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8" name="PlaceHolder 1"/>
          <p:cNvSpPr>
            <a:spLocks noGrp="1"/>
          </p:cNvSpPr>
          <p:nvPr>
            <p:ph type="title"/>
          </p:nvPr>
        </p:nvSpPr>
        <p:spPr>
          <a:xfrm>
            <a:off x="838080" y="889200"/>
            <a:ext cx="10513440" cy="274680"/>
          </a:xfrm>
          <a:prstGeom prst="rect">
            <a:avLst/>
          </a:prstGeom>
          <a:noFill/>
          <a:ln w="0">
            <a:noFill/>
          </a:ln>
        </p:spPr>
        <p:txBody>
          <a:bodyPr lIns="0" rIns="0" tIns="0" bIns="0" anchor="ctr">
            <a:spAutoFit/>
          </a:bodyPr>
          <a:p>
            <a:pPr indent="0">
              <a:buNone/>
            </a:pPr>
            <a:r>
              <a:rPr b="0" lang="en-US" sz="1800" strike="noStrike" u="none">
                <a:solidFill>
                  <a:srgbClr val="000000"/>
                </a:solidFill>
                <a:effectLst/>
                <a:uFillTx/>
                <a:latin typeface="Arial"/>
              </a:rPr>
              <a:t>Click to edit the title text format</a:t>
            </a:r>
            <a:endParaRPr b="0" lang="en-US" sz="1800" strike="noStrike" u="none">
              <a:solidFill>
                <a:srgbClr val="000000"/>
              </a:solidFill>
              <a:effectLst/>
              <a:uFillTx/>
              <a:latin typeface="Arial"/>
            </a:endParaRPr>
          </a:p>
        </p:txBody>
      </p:sp>
      <p:sp>
        <p:nvSpPr>
          <p:cNvPr id="119" name="PlaceHolder 2"/>
          <p:cNvSpPr>
            <a:spLocks noGrp="1"/>
          </p:cNvSpPr>
          <p:nvPr>
            <p:ph type="body"/>
          </p:nvPr>
        </p:nvSpPr>
        <p:spPr>
          <a:xfrm>
            <a:off x="838080" y="1825560"/>
            <a:ext cx="10513440" cy="43491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trike="noStrike" u="none">
                <a:solidFill>
                  <a:srgbClr val="000000"/>
                </a:solidFill>
                <a:effectLst/>
                <a:uFillTx/>
                <a:latin typeface="Arial"/>
              </a:rPr>
              <a:t>Click to edit the outline text format</a:t>
            </a:r>
            <a:endParaRPr b="0" lang="en-US"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en-US" sz="1800" strike="noStrike" u="none">
                <a:solidFill>
                  <a:srgbClr val="000000"/>
                </a:solidFill>
                <a:effectLst/>
                <a:uFillTx/>
                <a:latin typeface="Arial"/>
              </a:rPr>
              <a:t>Second Outline Level</a:t>
            </a:r>
            <a:endParaRPr b="0" lang="en-US"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en-US" sz="1800" strike="noStrike" u="none">
                <a:solidFill>
                  <a:srgbClr val="000000"/>
                </a:solidFill>
                <a:effectLst/>
                <a:uFillTx/>
                <a:latin typeface="Arial"/>
              </a:rPr>
              <a:t>Third Outline Level</a:t>
            </a:r>
            <a:endParaRPr b="0" lang="en-US"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en-US" sz="1800" strike="noStrike" u="none">
                <a:solidFill>
                  <a:srgbClr val="000000"/>
                </a:solidFill>
                <a:effectLst/>
                <a:uFillTx/>
                <a:latin typeface="Arial"/>
              </a:rPr>
              <a:t>Fourth Outline Level</a:t>
            </a:r>
            <a:endParaRPr b="0" lang="en-US"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Fifth Outline Level</a:t>
            </a:r>
            <a:endParaRPr b="0" lang="en-US"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Sixth Outline Level</a:t>
            </a:r>
            <a:endParaRPr b="0" lang="en-US"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en-US" sz="1800" strike="noStrike" u="none">
                <a:solidFill>
                  <a:srgbClr val="000000"/>
                </a:solidFill>
                <a:effectLst/>
                <a:uFillTx/>
                <a:latin typeface="Arial"/>
              </a:rPr>
              <a:t>Seventh Outline Level</a:t>
            </a:r>
            <a:endParaRPr b="0" lang="en-US" sz="1800" strike="noStrike" u="none">
              <a:solidFill>
                <a:srgbClr val="000000"/>
              </a:solidFill>
              <a:effectLst/>
              <a:uFillTx/>
              <a:latin typeface="Arial"/>
            </a:endParaRPr>
          </a:p>
        </p:txBody>
      </p:sp>
      <p:sp>
        <p:nvSpPr>
          <p:cNvPr id="120" name="PlaceHolder 3"/>
          <p:cNvSpPr>
            <a:spLocks noGrp="1"/>
          </p:cNvSpPr>
          <p:nvPr>
            <p:ph type="ftr" idx="67"/>
          </p:nvPr>
        </p:nvSpPr>
        <p:spPr>
          <a:xfrm>
            <a:off x="4038480" y="6356520"/>
            <a:ext cx="4113000" cy="363240"/>
          </a:xfrm>
          <a:prstGeom prst="rect">
            <a:avLst/>
          </a:prstGeom>
          <a:noFill/>
          <a:ln w="0">
            <a:noFill/>
          </a:ln>
        </p:spPr>
        <p:txBody>
          <a:bodyPr lIns="91440" rIns="91440" tIns="45720" bIns="45720" anchor="ctr">
            <a:noAutofit/>
          </a:bodyPr>
          <a:lstStyle>
            <a:lvl1pPr indent="0" algn="ctr">
              <a:lnSpc>
                <a:spcPct val="100000"/>
              </a:lnSpc>
              <a:buNone/>
              <a:tabLst>
                <a:tab algn="l" pos="0"/>
              </a:tabLst>
              <a:defRPr b="0" lang="en-US" sz="1400" strike="noStrike" u="none">
                <a:solidFill>
                  <a:srgbClr val="000000"/>
                </a:solidFill>
                <a:effectLst/>
                <a:uFillTx/>
                <a:latin typeface="Times New Roman"/>
              </a:defRPr>
            </a:lvl1pPr>
          </a:lstStyle>
          <a:p>
            <a:pPr indent="0" algn="ctr">
              <a:lnSpc>
                <a:spcPct val="100000"/>
              </a:lnSpc>
              <a:buNone/>
              <a:tabLst>
                <a:tab algn="l" pos="0"/>
              </a:tabLst>
            </a:pPr>
            <a:r>
              <a:rPr b="0" lang="en-US" sz="1400" strike="noStrike" u="none">
                <a:solidFill>
                  <a:srgbClr val="000000"/>
                </a:solidFill>
                <a:effectLst/>
                <a:uFillTx/>
                <a:latin typeface="Times New Roman"/>
              </a:rPr>
              <a:t>&lt;footer&gt;</a:t>
            </a:r>
            <a:endParaRPr b="0" lang="en-US" sz="1400" strike="noStrike" u="none">
              <a:solidFill>
                <a:srgbClr val="000000"/>
              </a:solidFill>
              <a:effectLst/>
              <a:uFillTx/>
              <a:latin typeface="Times New Roman"/>
            </a:endParaRPr>
          </a:p>
        </p:txBody>
      </p:sp>
      <p:sp>
        <p:nvSpPr>
          <p:cNvPr id="121" name="PlaceHolder 4"/>
          <p:cNvSpPr>
            <a:spLocks noGrp="1"/>
          </p:cNvSpPr>
          <p:nvPr>
            <p:ph type="sldNum" idx="68"/>
          </p:nvPr>
        </p:nvSpPr>
        <p:spPr>
          <a:xfrm>
            <a:off x="8610480" y="6356520"/>
            <a:ext cx="2741400" cy="363240"/>
          </a:xfrm>
          <a:prstGeom prst="rect">
            <a:avLst/>
          </a:prstGeom>
          <a:noFill/>
          <a:ln w="0">
            <a:noFill/>
          </a:ln>
        </p:spPr>
        <p:txBody>
          <a:bodyPr lIns="91440" rIns="91440" tIns="45720" bIns="45720" anchor="ctr">
            <a:noAutofit/>
          </a:bodyPr>
          <a:lstStyle>
            <a:lvl1pPr indent="0" algn="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r" defTabSz="914400">
              <a:lnSpc>
                <a:spcPct val="100000"/>
              </a:lnSpc>
              <a:buNone/>
              <a:tabLst>
                <a:tab algn="l" pos="0"/>
              </a:tabLst>
            </a:pPr>
            <a:fld id="{066DF85C-3230-4F05-A98E-2EA2512149D0}" type="slidenum">
              <a:rPr b="0" lang="en-US" sz="1200" strike="noStrike" u="none">
                <a:solidFill>
                  <a:schemeClr val="dk1">
                    <a:tint val="75000"/>
                  </a:schemeClr>
                </a:solidFill>
                <a:effectLst/>
                <a:uFillTx/>
                <a:latin typeface="Calibri"/>
              </a:rPr>
              <a:t>&lt;number&gt;</a:t>
            </a:fld>
            <a:endParaRPr b="0" lang="en-US" sz="1200" strike="noStrike" u="none">
              <a:solidFill>
                <a:srgbClr val="000000"/>
              </a:solidFill>
              <a:effectLst/>
              <a:uFillTx/>
              <a:latin typeface="Times New Roman"/>
            </a:endParaRPr>
          </a:p>
        </p:txBody>
      </p:sp>
      <p:sp>
        <p:nvSpPr>
          <p:cNvPr id="122" name="PlaceHolder 5"/>
          <p:cNvSpPr>
            <a:spLocks noGrp="1"/>
          </p:cNvSpPr>
          <p:nvPr>
            <p:ph type="dt" idx="69"/>
          </p:nvPr>
        </p:nvSpPr>
        <p:spPr>
          <a:xfrm>
            <a:off x="838080" y="6356520"/>
            <a:ext cx="2741400" cy="363240"/>
          </a:xfrm>
          <a:prstGeom prst="rect">
            <a:avLst/>
          </a:prstGeom>
          <a:noFill/>
          <a:ln w="0">
            <a:noFill/>
          </a:ln>
        </p:spPr>
        <p:txBody>
          <a:bodyPr lIns="91440" rIns="91440" tIns="45720" bIns="45720" anchor="ctr">
            <a:noAutofit/>
          </a:bodyPr>
          <a:lstStyle>
            <a:lvl1pPr indent="0">
              <a:buNone/>
              <a:defRPr b="0" lang="en-US" sz="1400" strike="noStrike" u="none">
                <a:solidFill>
                  <a:srgbClr val="000000"/>
                </a:solidFill>
                <a:effectLst/>
                <a:uFillTx/>
                <a:latin typeface="Times New Roman"/>
              </a:defRPr>
            </a:lvl1pPr>
          </a:lstStyle>
          <a:p>
            <a:pPr indent="0">
              <a:buNone/>
            </a:pPr>
            <a:r>
              <a:rPr b="0" lang="en-US" sz="1400" strike="noStrike" u="none">
                <a:solidFill>
                  <a:srgbClr val="000000"/>
                </a:solidFill>
                <a:effectLst/>
                <a:uFillTx/>
                <a:latin typeface="Times New Roman"/>
              </a:rPr>
              <a:t>&lt;date/time&gt;</a:t>
            </a:r>
            <a:endParaRPr b="0" lang="en-US" sz="1400" strike="noStrike" u="none">
              <a:solidFill>
                <a:srgbClr val="000000"/>
              </a:solidFill>
              <a:effectLst/>
              <a:uFillTx/>
              <a:latin typeface="Times New Roman"/>
            </a:endParaRPr>
          </a:p>
        </p:txBody>
      </p:sp>
    </p:spTree>
  </p:cSld>
  <p:clrMap bg1="lt1" tx1="dk1" bg2="lt2" tx2="dk2" accent1="accent1" accent2="accent2" accent3="accent3" accent4="accent4" accent5="accent5" accent6="accent6" hlink="hlink" folHlink="folHlink"/>
  <p:sldLayoutIdLst>
    <p:sldLayoutId id="2147483673" r:id="rId2"/>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hyperlink" Target="https://hastie.su.domains/ISLR2/ISLRv2_website.pdf" TargetMode="External"/><Relationship Id="rId2" Type="http://schemas.openxmlformats.org/officeDocument/2006/relationships/image" Target="../media/image10.png"/><Relationship Id="rId3" Type="http://schemas.openxmlformats.org/officeDocument/2006/relationships/image" Target="../media/image11.png"/><Relationship Id="rId4" Type="http://schemas.openxmlformats.org/officeDocument/2006/relationships/slideLayout" Target="../slideLayouts/slideLayout19.xml"/><Relationship Id="rId5"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9.xml"/><Relationship Id="rId3"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9.xml"/><Relationship Id="rId3"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9.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hyperlink" Target="https://www.statlearning.com/" TargetMode="External"/><Relationship Id="rId2" Type="http://schemas.openxmlformats.org/officeDocument/2006/relationships/hyperlink" Target="https://www.mastersindatascience.org/learning/difference-between-bias-and-variance/" TargetMode="External"/><Relationship Id="rId3" Type="http://schemas.openxmlformats.org/officeDocument/2006/relationships/slideLayout" Target="../slideLayouts/slideLayout8.xml"/><Relationship Id="rId4"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8.xml"/><Relationship Id="rId3"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8.xml"/><Relationship Id="rId3"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hyperlink" Target="https://medium.com/swlh/the-bias-variance-tradeoff-f24253c0ab45" TargetMode="External"/><Relationship Id="rId2" Type="http://schemas.openxmlformats.org/officeDocument/2006/relationships/hyperlink" Target="https://www.allindata.org/bias-in-big-data-implications-for-multi-sector-data-sharing/" TargetMode="External"/><Relationship Id="rId3" Type="http://schemas.openxmlformats.org/officeDocument/2006/relationships/image" Target="../media/image17.png"/><Relationship Id="rId4" Type="http://schemas.openxmlformats.org/officeDocument/2006/relationships/slideLayout" Target="../slideLayouts/slideLayout19.xml"/><Relationship Id="rId5"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sci2s.ugr.es/noisydata" TargetMode="External"/><Relationship Id="rId3" Type="http://schemas.openxmlformats.org/officeDocument/2006/relationships/slideLayout" Target="../slideLayouts/slideLayout19.xml"/><Relationship Id="rId4"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hyperlink" Target="https://sci2s.ugr.es/noisydata" TargetMode="External"/><Relationship Id="rId3" Type="http://schemas.openxmlformats.org/officeDocument/2006/relationships/slideLayout" Target="../slideLayouts/slideLayout19.xml"/><Relationship Id="rId4"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hyperlink" Target="https://www.oreilly.com/library/view/practical-statistics-for/9781492072935/ch03.html" TargetMode="External"/><Relationship Id="rId2" Type="http://schemas.openxmlformats.org/officeDocument/2006/relationships/image" Target="../media/image3.png"/><Relationship Id="rId3" Type="http://schemas.openxmlformats.org/officeDocument/2006/relationships/slideLayout" Target="../slideLayouts/slideLayout19.xml"/><Relationship Id="rId4"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hyperlink" Target="https://en.wikipedia.org/wiki/Data_pre-processing" TargetMode="External"/><Relationship Id="rId2" Type="http://schemas.openxmlformats.org/officeDocument/2006/relationships/image" Target="../media/image3.png"/><Relationship Id="rId3" Type="http://schemas.openxmlformats.org/officeDocument/2006/relationships/slideLayout" Target="../slideLayouts/slideLayout19.xml"/><Relationship Id="rId4" Type="http://schemas.openxmlformats.org/officeDocument/2006/relationships/notesSlide" Target="../notesSlides/notesSlide20.xml"/>
</Relationships>
</file>

<file path=ppt/slides/_rels/slide21.xml.rels><?xml version="1.0" encoding="UTF-8"?>
<Relationships xmlns="http://schemas.openxmlformats.org/package/2006/relationships"><Relationship Id="rId1" Type="http://schemas.openxmlformats.org/officeDocument/2006/relationships/hyperlink" Target="https://www.youtube.com/watch?v=ACQL11kZShY" TargetMode="External"/><Relationship Id="rId2" Type="http://schemas.openxmlformats.org/officeDocument/2006/relationships/image" Target="../media/image19.png"/><Relationship Id="rId3" Type="http://schemas.openxmlformats.org/officeDocument/2006/relationships/slideLayout" Target="../slideLayouts/slideLayout19.xml"/><Relationship Id="rId4" Type="http://schemas.openxmlformats.org/officeDocument/2006/relationships/notesSlide" Target="../notesSlides/notesSlide21.xml"/>
</Relationships>
</file>

<file path=ppt/slides/_rels/slide22.xml.rels><?xml version="1.0" encoding="UTF-8"?>
<Relationships xmlns="http://schemas.openxmlformats.org/package/2006/relationships"><Relationship Id="rId1" Type="http://schemas.openxmlformats.org/officeDocument/2006/relationships/hyperlink" Target="https://www.youtube.com/watch?v=ACQL11kZShY" TargetMode="External"/><Relationship Id="rId2" Type="http://schemas.openxmlformats.org/officeDocument/2006/relationships/image" Target="../media/image19.png"/><Relationship Id="rId3" Type="http://schemas.openxmlformats.org/officeDocument/2006/relationships/slideLayout" Target="../slideLayouts/slideLayout19.xml"/><Relationship Id="rId4" Type="http://schemas.openxmlformats.org/officeDocument/2006/relationships/notesSlide" Target="../notesSlides/notesSlide22.xml"/>
</Relationships>
</file>

<file path=ppt/slides/_rels/slide23.xml.rels><?xml version="1.0" encoding="UTF-8"?>
<Relationships xmlns="http://schemas.openxmlformats.org/package/2006/relationships"><Relationship Id="rId1" Type="http://schemas.openxmlformats.org/officeDocument/2006/relationships/hyperlink" Target="https://en.wikipedia.org/wiki/Data_pre-processing" TargetMode="External"/><Relationship Id="rId2" Type="http://schemas.openxmlformats.org/officeDocument/2006/relationships/image" Target="../media/image3.png"/><Relationship Id="rId3" Type="http://schemas.openxmlformats.org/officeDocument/2006/relationships/slideLayout" Target="../slideLayouts/slideLayout19.xml"/><Relationship Id="rId4" Type="http://schemas.openxmlformats.org/officeDocument/2006/relationships/notesSlide" Target="../notesSlides/notesSlide23.xml"/>
</Relationships>
</file>

<file path=ppt/slides/_rels/slide24.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hyperlink" Target="https://www.frontiersin.org/articles/10.3389/fenrg.2021.652801/full" TargetMode="External"/><Relationship Id="rId4" Type="http://schemas.openxmlformats.org/officeDocument/2006/relationships/hyperlink" Target="https://www.analyticsvidhya.com/blog/2021/08/data-preprocessing-in-data-mining-a-hands-on-guide/" TargetMode="External"/><Relationship Id="rId5" Type="http://schemas.openxmlformats.org/officeDocument/2006/relationships/slideLayout" Target="../slideLayouts/slideLayout19.xml"/>
</Relationships>
</file>

<file path=ppt/slides/_rels/slide25.xml.rels><?xml version="1.0" encoding="UTF-8"?>
<Relationships xmlns="http://schemas.openxmlformats.org/package/2006/relationships"><Relationship Id="rId1" Type="http://schemas.openxmlformats.org/officeDocument/2006/relationships/hyperlink" Target="https://en.wikipedia.org/wiki/Data_pre-processing" TargetMode="External"/><Relationship Id="rId2" Type="http://schemas.openxmlformats.org/officeDocument/2006/relationships/image" Target="../media/image3.png"/><Relationship Id="rId3" Type="http://schemas.openxmlformats.org/officeDocument/2006/relationships/image" Target="../media/image22.png"/><Relationship Id="rId4" Type="http://schemas.openxmlformats.org/officeDocument/2006/relationships/slideLayout" Target="../slideLayouts/slideLayout19.xml"/><Relationship Id="rId5" Type="http://schemas.openxmlformats.org/officeDocument/2006/relationships/notesSlide" Target="../notesSlides/notesSlide25.xml"/>
</Relationships>
</file>

<file path=ppt/slides/_rels/slide26.xml.rels><?xml version="1.0" encoding="UTF-8"?>
<Relationships xmlns="http://schemas.openxmlformats.org/package/2006/relationships"><Relationship Id="rId1" Type="http://schemas.openxmlformats.org/officeDocument/2006/relationships/hyperlink" Target="https://www.tableau.com/learn/articles/what-is-data-cleaning" TargetMode="External"/><Relationship Id="rId2" Type="http://schemas.openxmlformats.org/officeDocument/2006/relationships/hyperlink" Target="https://en.wikipedia.org/wiki/Data_wrangling" TargetMode="External"/><Relationship Id="rId3" Type="http://schemas.openxmlformats.org/officeDocument/2006/relationships/image" Target="../media/image3.png"/><Relationship Id="rId4" Type="http://schemas.openxmlformats.org/officeDocument/2006/relationships/slideLayout" Target="../slideLayouts/slideLayout19.xml"/><Relationship Id="rId5" Type="http://schemas.openxmlformats.org/officeDocument/2006/relationships/notesSlide" Target="../notesSlides/notesSlide26.xml"/>
</Relationships>
</file>

<file path=ppt/slides/_rels/slide27.xml.rels><?xml version="1.0" encoding="UTF-8"?>
<Relationships xmlns="http://schemas.openxmlformats.org/package/2006/relationships"><Relationship Id="rId1" Type="http://schemas.openxmlformats.org/officeDocument/2006/relationships/hyperlink" Target="https://blog.devgenius.io/data-cleaning-vs-data-wrangling-3577827e28a7" TargetMode="External"/><Relationship Id="rId2" Type="http://schemas.openxmlformats.org/officeDocument/2006/relationships/image" Target="../media/image3.png"/><Relationship Id="rId3" Type="http://schemas.openxmlformats.org/officeDocument/2006/relationships/image" Target="../media/image23.png"/><Relationship Id="rId4" Type="http://schemas.openxmlformats.org/officeDocument/2006/relationships/hyperlink" Target="https://blog.devgenius.io/data-cleaning-vs-data-wrangling-3577827e28a7" TargetMode="External"/><Relationship Id="rId5" Type="http://schemas.openxmlformats.org/officeDocument/2006/relationships/slideLayout" Target="../slideLayouts/slideLayout19.xml"/><Relationship Id="rId6" Type="http://schemas.openxmlformats.org/officeDocument/2006/relationships/notesSlide" Target="../notesSlides/notesSlide27.xml"/>
</Relationships>
</file>

<file path=ppt/slides/_rels/slide2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9.xml"/><Relationship Id="rId3" Type="http://schemas.openxmlformats.org/officeDocument/2006/relationships/notesSlide" Target="../notesSlides/notesSlide28.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
</Relationships>
</file>

<file path=ppt/slides/_rels/slide3.xml.rels><?xml version="1.0" encoding="UTF-8"?>
<Relationships xmlns="http://schemas.openxmlformats.org/package/2006/relationships"><Relationship Id="rId1" Type="http://schemas.openxmlformats.org/officeDocument/2006/relationships/hyperlink" Target="https://onlinelibrary.wiley.com/doi/10.1111/j.1469-1809.1936.tb02137.x" TargetMode="External"/><Relationship Id="rId2" Type="http://schemas.openxmlformats.org/officeDocument/2006/relationships/hyperlink" Target="https://archive.ics.uci.edu/ml/datasets/Iris" TargetMode="External"/><Relationship Id="rId3" Type="http://schemas.openxmlformats.org/officeDocument/2006/relationships/hyperlink" Target="https://www.angela1c.com/projects/iris_project/the-iris-dataset/" TargetMode="External"/><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slideLayout" Target="../slideLayouts/slideLayout19.xml"/><Relationship Id="rId7"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hyperlink" Target="https://www.youtube.com/watch?v=v7RvZiMUtt0" TargetMode="External"/><Relationship Id="rId2" Type="http://schemas.openxmlformats.org/officeDocument/2006/relationships/video" Target="https://www.youtube.com/embed/v7RvZiMUtt0?feature=oembed" TargetMode="External"/><Relationship Id="rId3" Type="http://schemas.microsoft.com/office/2007/relationships/media" Target="https://www.youtube.com/embed/v7RvZiMUtt0?feature=oembed" TargetMode="External"/><Relationship Id="rId4" Type="http://schemas.openxmlformats.org/officeDocument/2006/relationships/image" Target="../media/image24.jpeg"/><Relationship Id="rId5" Type="http://schemas.openxmlformats.org/officeDocument/2006/relationships/slideLayout" Target="../slideLayouts/slideLayout8.xml"/><Relationship Id="rId6" Type="http://schemas.openxmlformats.org/officeDocument/2006/relationships/notesSlide" Target="../notesSlides/notesSlide30.xml"/>
</Relationships>
</file>

<file path=ppt/slides/_rels/slide31.xml.rels><?xml version="1.0" encoding="UTF-8"?>
<Relationships xmlns="http://schemas.openxmlformats.org/package/2006/relationships"><Relationship Id="rId1" Type="http://schemas.openxmlformats.org/officeDocument/2006/relationships/hyperlink" Target="https://imgflip.com/memegenerator" TargetMode="External"/><Relationship Id="rId2" Type="http://schemas.openxmlformats.org/officeDocument/2006/relationships/image" Target="../media/image3.png"/><Relationship Id="rId3" Type="http://schemas.openxmlformats.org/officeDocument/2006/relationships/image" Target="../media/image25.png"/><Relationship Id="rId4" Type="http://schemas.openxmlformats.org/officeDocument/2006/relationships/slideLayout" Target="../slideLayouts/slideLayout19.xml"/><Relationship Id="rId5" Type="http://schemas.openxmlformats.org/officeDocument/2006/relationships/notesSlide" Target="../notesSlides/notesSlide31.xml"/>
</Relationships>
</file>

<file path=ppt/slides/_rels/slide32.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hyperlink" Target="https://www.amazon.com/Preparation-Mining-Kaufmann-Management-Systems/dp/1558605290" TargetMode="External"/><Relationship Id="rId3" Type="http://schemas.openxmlformats.org/officeDocument/2006/relationships/image" Target="../media/image3.png"/><Relationship Id="rId4" Type="http://schemas.openxmlformats.org/officeDocument/2006/relationships/hyperlink" Target="https://www.amazon.com/Preparation-Mining-Kaufmann-Management-Systems/dp/1558605290" TargetMode="External"/><Relationship Id="rId5" Type="http://schemas.openxmlformats.org/officeDocument/2006/relationships/slideLayout" Target="../slideLayouts/slideLayout19.xml"/><Relationship Id="rId6" Type="http://schemas.openxmlformats.org/officeDocument/2006/relationships/notesSlide" Target="../notesSlides/notesSlide32.xml"/>
</Relationships>
</file>

<file path=ppt/slides/_rels/slide33.xml.rels><?xml version="1.0" encoding="UTF-8"?>
<Relationships xmlns="http://schemas.openxmlformats.org/package/2006/relationships"><Relationship Id="rId1" Type="http://schemas.openxmlformats.org/officeDocument/2006/relationships/image" Target="../media/image27.png"/><Relationship Id="rId2" Type="http://schemas.openxmlformats.org/officeDocument/2006/relationships/hyperlink" Target="https://www.forbes.com/sites/gilpress/2016/03/23/data-preparation-most-time-consuming-least-enjoyable-data-science-task-survey-says/?sh=26334af46f63" TargetMode="External"/><Relationship Id="rId3" Type="http://schemas.openxmlformats.org/officeDocument/2006/relationships/hyperlink" Target="https://www.forbes.com/sites/gilpress/2016/03/23/data-preparation-most-time-consuming-least-enjoyable-data-science-task-survey-says/?sh=26334af46f63" TargetMode="External"/><Relationship Id="rId4" Type="http://schemas.openxmlformats.org/officeDocument/2006/relationships/image" Target="../media/image3.png"/><Relationship Id="rId5" Type="http://schemas.openxmlformats.org/officeDocument/2006/relationships/slideLayout" Target="../slideLayouts/slideLayout19.xml"/><Relationship Id="rId6" Type="http://schemas.openxmlformats.org/officeDocument/2006/relationships/notesSlide" Target="../notesSlides/notesSlide33.xml"/>
</Relationships>
</file>

<file path=ppt/slides/_rels/slide34.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hyperlink" Target="https://www.forbes.com/sites/gilpress/2016/03/23/data-preparation-most-time-consuming-least-enjoyable-data-science-task-survey-says/?sh=26334af46f63" TargetMode="External"/><Relationship Id="rId3" Type="http://schemas.openxmlformats.org/officeDocument/2006/relationships/image" Target="../media/image3.png"/><Relationship Id="rId4" Type="http://schemas.openxmlformats.org/officeDocument/2006/relationships/slideLayout" Target="../slideLayouts/slideLayout19.xml"/><Relationship Id="rId5" Type="http://schemas.openxmlformats.org/officeDocument/2006/relationships/notesSlide" Target="../notesSlides/notesSlide34.xml"/>
</Relationships>
</file>

<file path=ppt/slides/_rels/slide35.xml.rels><?xml version="1.0" encoding="UTF-8"?>
<Relationships xmlns="http://schemas.openxmlformats.org/package/2006/relationships"><Relationship Id="rId1" Type="http://schemas.openxmlformats.org/officeDocument/2006/relationships/hyperlink" Target="https://www.anaconda.com/state-of-data-science-2020?utm_medium=press&amp;utm_source=anaconda&amp;utm_campaign=sods-2020&amp;utm_content=report" TargetMode="External"/><Relationship Id="rId2" Type="http://schemas.openxmlformats.org/officeDocument/2006/relationships/image" Target="../media/image3.png"/><Relationship Id="rId3" Type="http://schemas.openxmlformats.org/officeDocument/2006/relationships/image" Target="../media/image29.png"/><Relationship Id="rId4" Type="http://schemas.openxmlformats.org/officeDocument/2006/relationships/slideLayout" Target="../slideLayouts/slideLayout19.xml"/><Relationship Id="rId5" Type="http://schemas.openxmlformats.org/officeDocument/2006/relationships/notesSlide" Target="../notesSlides/notesSlide35.xml"/>
</Relationships>
</file>

<file path=ppt/slides/_rels/slide36.xml.rels><?xml version="1.0" encoding="UTF-8"?>
<Relationships xmlns="http://schemas.openxmlformats.org/package/2006/relationships"><Relationship Id="rId1" Type="http://schemas.openxmlformats.org/officeDocument/2006/relationships/hyperlink" Target="https://www.ziprecruiter.com/Career/Data-Scientist/Resume-Keywords-and-Skills" TargetMode="External"/><Relationship Id="rId2" Type="http://schemas.openxmlformats.org/officeDocument/2006/relationships/image" Target="../media/image3.png"/><Relationship Id="rId3" Type="http://schemas.openxmlformats.org/officeDocument/2006/relationships/image" Target="../media/image30.png"/><Relationship Id="rId4" Type="http://schemas.openxmlformats.org/officeDocument/2006/relationships/image" Target="../media/image31.png"/><Relationship Id="rId5" Type="http://schemas.openxmlformats.org/officeDocument/2006/relationships/hyperlink" Target="https://www.ziprecruiter.com/Career/Data-Scientist/Resume-Keywords-and-Skills" TargetMode="External"/><Relationship Id="rId6" Type="http://schemas.openxmlformats.org/officeDocument/2006/relationships/slideLayout" Target="../slideLayouts/slideLayout19.xml"/><Relationship Id="rId7" Type="http://schemas.openxmlformats.org/officeDocument/2006/relationships/notesSlide" Target="../notesSlides/notesSlide36.xml"/>
</Relationships>
</file>

<file path=ppt/slides/_rels/slide37.xml.rels><?xml version="1.0" encoding="UTF-8"?>
<Relationships xmlns="http://schemas.openxmlformats.org/package/2006/relationships"><Relationship Id="rId1" Type="http://schemas.openxmlformats.org/officeDocument/2006/relationships/hyperlink" Target="https://medriscoll.com/2009/05/27/the-three-sexy-skills-of-data-geeks/" TargetMode="External"/><Relationship Id="rId2" Type="http://schemas.openxmlformats.org/officeDocument/2006/relationships/hyperlink" Target="https://medriscoll.com/2009/05/27/the-three-sexy-skills-of-data-geeks/" TargetMode="External"/><Relationship Id="rId3" Type="http://schemas.openxmlformats.org/officeDocument/2006/relationships/image" Target="../media/image3.png"/><Relationship Id="rId4" Type="http://schemas.openxmlformats.org/officeDocument/2006/relationships/slideLayout" Target="../slideLayouts/slideLayout19.xml"/><Relationship Id="rId5" Type="http://schemas.openxmlformats.org/officeDocument/2006/relationships/notesSlide" Target="../notesSlides/notesSlide37.xml"/>
</Relationships>
</file>

<file path=ppt/slides/_rels/slide38.xml.rels><?xml version="1.0" encoding="UTF-8"?>
<Relationships xmlns="http://schemas.openxmlformats.org/package/2006/relationships"><Relationship Id="rId1" Type="http://schemas.openxmlformats.org/officeDocument/2006/relationships/hyperlink" Target="https://towardsdatascience.com/data-scientist-the-dirtiest-job-of-the-21st-century-7f0c8215e845" TargetMode="External"/><Relationship Id="rId2" Type="http://schemas.openxmlformats.org/officeDocument/2006/relationships/image" Target="../media/image3.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34.svg"/><Relationship Id="rId6" Type="http://schemas.openxmlformats.org/officeDocument/2006/relationships/slideLayout" Target="../slideLayouts/slideLayout19.xml"/><Relationship Id="rId7" Type="http://schemas.openxmlformats.org/officeDocument/2006/relationships/notesSlide" Target="../notesSlides/notesSlide38.xml"/>
</Relationships>
</file>

<file path=ppt/slides/_rels/slide39.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hyperlink" Target="https://towardsdatascience.com/data-scientist-the-dirtiest-job-of-the-21st-century-7f0c8215e845" TargetMode="External"/><Relationship Id="rId3" Type="http://schemas.openxmlformats.org/officeDocument/2006/relationships/image" Target="../media/image3.png"/><Relationship Id="rId4" Type="http://schemas.openxmlformats.org/officeDocument/2006/relationships/image" Target="../media/image32.png"/><Relationship Id="rId5" Type="http://schemas.openxmlformats.org/officeDocument/2006/relationships/image" Target="../media/image33.png"/><Relationship Id="rId6" Type="http://schemas.openxmlformats.org/officeDocument/2006/relationships/image" Target="../media/image34.svg"/><Relationship Id="rId7" Type="http://schemas.openxmlformats.org/officeDocument/2006/relationships/image" Target="../media/image36.png"/><Relationship Id="rId8" Type="http://schemas.openxmlformats.org/officeDocument/2006/relationships/image" Target="../media/image37.svg"/><Relationship Id="rId9" Type="http://schemas.openxmlformats.org/officeDocument/2006/relationships/slideLayout" Target="../slideLayouts/slideLayout19.xml"/><Relationship Id="rId10" Type="http://schemas.openxmlformats.org/officeDocument/2006/relationships/notesSlide" Target="../notesSlides/notesSlide39.xml"/>
</Relationships>
</file>

<file path=ppt/slides/_rels/slide4.xml.rels><?xml version="1.0" encoding="UTF-8"?>
<Relationships xmlns="http://schemas.openxmlformats.org/package/2006/relationships"><Relationship Id="rId1" Type="http://schemas.openxmlformats.org/officeDocument/2006/relationships/hyperlink" Target="https://github.com/mzanaj/NIH-Machine-Learning/blob/main/Iris_Data_Frame.ipynb" TargetMode="External"/><Relationship Id="rId2" Type="http://schemas.openxmlformats.org/officeDocument/2006/relationships/image" Target="../media/image6.png"/><Relationship Id="rId3" Type="http://schemas.openxmlformats.org/officeDocument/2006/relationships/slideLayout" Target="../slideLayouts/slideLayout19.xml"/><Relationship Id="rId4" Type="http://schemas.openxmlformats.org/officeDocument/2006/relationships/notesSlide" Target="../notesSlides/notesSlide4.xml"/>
</Relationships>
</file>

<file path=ppt/slides/_rels/slide40.xml.rels><?xml version="1.0" encoding="UTF-8"?>
<Relationships xmlns="http://schemas.openxmlformats.org/package/2006/relationships"><Relationship Id="rId1" Type="http://schemas.openxmlformats.org/officeDocument/2006/relationships/hyperlink" Target="https://link.springer.com/book/10.1007/978-3-319-10247-4" TargetMode="External"/><Relationship Id="rId2" Type="http://schemas.openxmlformats.org/officeDocument/2006/relationships/image" Target="../media/image3.png"/><Relationship Id="rId3" Type="http://schemas.openxmlformats.org/officeDocument/2006/relationships/slideLayout" Target="../slideLayouts/slideLayout19.xml"/><Relationship Id="rId4" Type="http://schemas.openxmlformats.org/officeDocument/2006/relationships/notesSlide" Target="../notesSlides/notesSlide40.xml"/>
</Relationships>
</file>

<file path=ppt/slides/_rels/slide41.xml.rels><?xml version="1.0" encoding="UTF-8"?>
<Relationships xmlns="http://schemas.openxmlformats.org/package/2006/relationships"><Relationship Id="rId1" Type="http://schemas.openxmlformats.org/officeDocument/2006/relationships/hyperlink" Target="https://machinelearningmastery.com/data-preparation-is-important/" TargetMode="External"/><Relationship Id="rId2" Type="http://schemas.openxmlformats.org/officeDocument/2006/relationships/hyperlink" Target="https://machinelearningmastery.com/data-preparation-is-important/" TargetMode="External"/><Relationship Id="rId3" Type="http://schemas.openxmlformats.org/officeDocument/2006/relationships/image" Target="../media/image3.png"/><Relationship Id="rId4" Type="http://schemas.openxmlformats.org/officeDocument/2006/relationships/slideLayout" Target="../slideLayouts/slideLayout19.xml"/><Relationship Id="rId5" Type="http://schemas.openxmlformats.org/officeDocument/2006/relationships/notesSlide" Target="../notesSlides/notesSlide41.xml"/>
</Relationships>
</file>

<file path=ppt/slides/_rels/slide42.xml.rels><?xml version="1.0" encoding="UTF-8"?>
<Relationships xmlns="http://schemas.openxmlformats.org/package/2006/relationships"><Relationship Id="rId1" Type="http://schemas.openxmlformats.org/officeDocument/2006/relationships/hyperlink" Target="https://en.wikipedia.org/wiki/Data_cleansing" TargetMode="External"/><Relationship Id="rId2" Type="http://schemas.openxmlformats.org/officeDocument/2006/relationships/hyperlink" Target="https://www.tableau.com/learn/articles/what-is-data-cleaning" TargetMode="External"/><Relationship Id="rId3" Type="http://schemas.openxmlformats.org/officeDocument/2006/relationships/image" Target="../media/image3.png"/><Relationship Id="rId4" Type="http://schemas.openxmlformats.org/officeDocument/2006/relationships/slideLayout" Target="../slideLayouts/slideLayout19.xml"/><Relationship Id="rId5" Type="http://schemas.openxmlformats.org/officeDocument/2006/relationships/notesSlide" Target="../notesSlides/notesSlide42.xml"/>
</Relationships>
</file>

<file path=ppt/slides/_rels/slide43.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hyperlink" Target="https://www.analyticsvidhya.com/blog/2021/06/data-cleaning-using-pandas/" TargetMode="External"/><Relationship Id="rId3" Type="http://schemas.openxmlformats.org/officeDocument/2006/relationships/image" Target="../media/image3.png"/><Relationship Id="rId4" Type="http://schemas.openxmlformats.org/officeDocument/2006/relationships/hyperlink" Target="https://www.analyticsvidhya.com/blog/2021/06/data-cleaning-using-pandas/" TargetMode="External"/><Relationship Id="rId5" Type="http://schemas.openxmlformats.org/officeDocument/2006/relationships/slideLayout" Target="../slideLayouts/slideLayout19.xml"/><Relationship Id="rId6"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hyperlink" Target="https://hbr.org/2018/08/what-data-scientists-really-do-according-to-35-data-scientists" TargetMode="External"/><Relationship Id="rId2" Type="http://schemas.openxmlformats.org/officeDocument/2006/relationships/hyperlink" Target="https://hbr.org/2018/08/what-data-scientists-really-do-according-to-35-data-scientists" TargetMode="External"/><Relationship Id="rId3" Type="http://schemas.openxmlformats.org/officeDocument/2006/relationships/image" Target="../media/image39.png"/><Relationship Id="rId4" Type="http://schemas.openxmlformats.org/officeDocument/2006/relationships/slideLayout" Target="../slideLayouts/slideLayout19.xml"/><Relationship Id="rId5" Type="http://schemas.openxmlformats.org/officeDocument/2006/relationships/notesSlide" Target="../notesSlides/notesSlide44.xml"/>
</Relationships>
</file>

<file path=ppt/slides/_rels/slide45.xml.rels><?xml version="1.0" encoding="UTF-8"?>
<Relationships xmlns="http://schemas.openxmlformats.org/package/2006/relationships"><Relationship Id="rId1" Type="http://schemas.openxmlformats.org/officeDocument/2006/relationships/hyperlink" Target="https://julianfaraway.github.io/faraway/LMR/" TargetMode="External"/><Relationship Id="rId2" Type="http://schemas.openxmlformats.org/officeDocument/2006/relationships/hyperlink" Target="https://www.amazon.com/Linear-Models-Chapman-Statistical-Science/dp/1439887330" TargetMode="External"/><Relationship Id="rId3" Type="http://schemas.openxmlformats.org/officeDocument/2006/relationships/image" Target="../media/image1.png"/><Relationship Id="rId4" Type="http://schemas.openxmlformats.org/officeDocument/2006/relationships/slideLayout" Target="../slideLayouts/slideLayout8.xml"/><Relationship Id="rId5" Type="http://schemas.openxmlformats.org/officeDocument/2006/relationships/notesSlide" Target="../notesSlides/notesSlide45.xml"/>
</Relationships>
</file>

<file path=ppt/slides/_rels/slide46.xml.rels><?xml version="1.0" encoding="UTF-8"?>
<Relationships xmlns="http://schemas.openxmlformats.org/package/2006/relationships"><Relationship Id="rId1" Type="http://schemas.openxmlformats.org/officeDocument/2006/relationships/hyperlink" Target="https://blog.ldodds.com/2020/01/31/do-data-scientists-spend-80-of-their-time-cleaning-data-turns-out-no/" TargetMode="External"/><Relationship Id="rId2" Type="http://schemas.openxmlformats.org/officeDocument/2006/relationships/hyperlink" Target="https://www.datanami.com/2020/07/06/data-prep-still-dominates-data-scientists-time-survey-finds/" TargetMode="External"/><Relationship Id="rId3" Type="http://schemas.openxmlformats.org/officeDocument/2006/relationships/hyperlink" Target="https://www.dataversity.net/survey-shows-data-scientists-spend-time-cleaning-data/" TargetMode="External"/><Relationship Id="rId4" Type="http://schemas.openxmlformats.org/officeDocument/2006/relationships/hyperlink" Target="https://medriscoll.com/2009/05/27/the-three-sexy-skills-of-data-geeks/" TargetMode="External"/><Relationship Id="rId5" Type="http://schemas.openxmlformats.org/officeDocument/2006/relationships/hyperlink" Target="https://medriscoll.com/2009/05/27/the-three-sexy-skills-of-data-geeks/" TargetMode="External"/><Relationship Id="rId6" Type="http://schemas.openxmlformats.org/officeDocument/2006/relationships/hyperlink" Target="https://www.coursera.org/learn/process-data/" TargetMode="External"/><Relationship Id="rId7" Type="http://schemas.openxmlformats.org/officeDocument/2006/relationships/hyperlink" Target="https://www.coursera.org/learn/process-data/" TargetMode="External"/><Relationship Id="rId8" Type="http://schemas.openxmlformats.org/officeDocument/2006/relationships/hyperlink" Target="https://www.coursera.org/learn/data-genes-medicine" TargetMode="External"/><Relationship Id="rId9" Type="http://schemas.openxmlformats.org/officeDocument/2006/relationships/hyperlink" Target="https://scikit-learn.org/stable/modules/preprocessing.html" TargetMode="External"/><Relationship Id="rId10" Type="http://schemas.openxmlformats.org/officeDocument/2006/relationships/hyperlink" Target="https://scikit-learn.org/stable/modules/preprocessing.html" TargetMode="External"/><Relationship Id="rId11" Type="http://schemas.openxmlformats.org/officeDocument/2006/relationships/hyperlink" Target="https://www.acaps.org/sites/acaps/files/resources/files/acaps_technical_brief_data_cleaning_april_2016_0.pdf" TargetMode="External"/><Relationship Id="rId12" Type="http://schemas.openxmlformats.org/officeDocument/2006/relationships/hyperlink" Target="https://www.acaps.org/sites/acaps/files/resources/files/acaps_technical_brief_data_cleaning_april_2016_0.pdf" TargetMode="External"/><Relationship Id="rId13" Type="http://schemas.openxmlformats.org/officeDocument/2006/relationships/hyperlink" Target="https://towardsdatascience.com/the-ultimate-guide-to-data-cleaning-3969843991d4" TargetMode="External"/><Relationship Id="rId14" Type="http://schemas.openxmlformats.org/officeDocument/2006/relationships/hyperlink" Target="https://towardsdatascience.com/data-preprocessing-e2b0bed4c7fb" TargetMode="External"/><Relationship Id="rId15" Type="http://schemas.openxmlformats.org/officeDocument/2006/relationships/hyperlink" Target="https://www.analyticsvidhya.com/blog/2021/08/data-preprocessing-in-data-mining-a-hands-on-guide/" TargetMode="External"/><Relationship Id="rId16" Type="http://schemas.openxmlformats.org/officeDocument/2006/relationships/hyperlink" Target="https://learn.g2.com/data-preprocessing" TargetMode="External"/><Relationship Id="rId17" Type="http://schemas.openxmlformats.org/officeDocument/2006/relationships/image" Target="../media/image40.png"/><Relationship Id="rId18" Type="http://schemas.openxmlformats.org/officeDocument/2006/relationships/slideLayout" Target="../slideLayouts/slideLayout19.xml"/><Relationship Id="rId19" Type="http://schemas.openxmlformats.org/officeDocument/2006/relationships/notesSlide" Target="../notesSlides/notesSlide46.xml"/>
</Relationships>
</file>

<file path=ppt/slides/_rels/slide5.xml.rels><?xml version="1.0" encoding="UTF-8"?>
<Relationships xmlns="http://schemas.openxmlformats.org/package/2006/relationships"><Relationship Id="rId1" Type="http://schemas.openxmlformats.org/officeDocument/2006/relationships/hyperlink" Target="https://github.com/mzanaj/NIH-Machine-Learning/blob/main/Iris_Data_Frame.ipynb" TargetMode="External"/><Relationship Id="rId2" Type="http://schemas.openxmlformats.org/officeDocument/2006/relationships/image" Target="../media/image7.png"/><Relationship Id="rId3" Type="http://schemas.openxmlformats.org/officeDocument/2006/relationships/slideLayout" Target="../slideLayouts/slideLayout19.xml"/><Relationship Id="rId4"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hyperlink" Target="https://en.wikipedia.org/wiki/Signal-to-noise_ratio" TargetMode="External"/><Relationship Id="rId2" Type="http://schemas.openxmlformats.org/officeDocument/2006/relationships/hyperlink" Target="https://en.wikipedia.org/wiki/Signal-to-noise_ratio" TargetMode="External"/><Relationship Id="rId3" Type="http://schemas.openxmlformats.org/officeDocument/2006/relationships/hyperlink" Target="https://en.wikipedia.org/wiki/Noisy_data" TargetMode="External"/><Relationship Id="rId4" Type="http://schemas.openxmlformats.org/officeDocument/2006/relationships/hyperlink" Target="https://www.frague.at/your-signal-noise-ratio/" TargetMode="External"/><Relationship Id="rId5" Type="http://schemas.openxmlformats.org/officeDocument/2006/relationships/image" Target="../media/image8.png"/><Relationship Id="rId6" Type="http://schemas.openxmlformats.org/officeDocument/2006/relationships/slideLayout" Target="../slideLayouts/slideLayout19.xml"/><Relationship Id="rId7"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hyperlink" Target="https://www.researchgate.net/publication/317601101_Pre-processing_for_noise_detection_in_gene_expression_classification_data" TargetMode="External"/><Relationship Id="rId2" Type="http://schemas.openxmlformats.org/officeDocument/2006/relationships/slideLayout" Target="../slideLayouts/slideLayout19.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hyperlink" Target="https://www.scielo.br/j/gmb/a/YmMQLSpb5ZP8Mny7qVLDXVD/?lang=en&amp;format=pdf" TargetMode="External"/><Relationship Id="rId2" Type="http://schemas.openxmlformats.org/officeDocument/2006/relationships/image" Target="../media/image9.png"/><Relationship Id="rId3" Type="http://schemas.openxmlformats.org/officeDocument/2006/relationships/slideLayout" Target="../slideLayouts/slideLayout19.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hyperlink" Target="https://www.dictionary.com/browse/bias" TargetMode="External"/><Relationship Id="rId2" Type="http://schemas.openxmlformats.org/officeDocument/2006/relationships/hyperlink" Target="https://developers.google.com/machine-learning/crash-course/fairness/types-of-bias" TargetMode="External"/><Relationship Id="rId3" Type="http://schemas.openxmlformats.org/officeDocument/2006/relationships/hyperlink" Target="https://en.wikipedia.org/wiki/List_of_cognitive_biases" TargetMode="External"/><Relationship Id="rId4" Type="http://schemas.openxmlformats.org/officeDocument/2006/relationships/slideLayout" Target="../slideLayouts/slideLayout19.xml"/><Relationship Id="rId5"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31" name="Picture 5" descr="Text&#10;&#10;Description automatically generated"/>
          <p:cNvPicPr/>
          <p:nvPr/>
        </p:nvPicPr>
        <p:blipFill>
          <a:blip r:embed="rId1"/>
          <a:stretch/>
        </p:blipFill>
        <p:spPr>
          <a:xfrm>
            <a:off x="3821400" y="2440080"/>
            <a:ext cx="4542120" cy="1964160"/>
          </a:xfrm>
          <a:prstGeom prst="rect">
            <a:avLst/>
          </a:prstGeom>
          <a:noFill/>
          <a:ln w="0">
            <a:noFill/>
          </a:ln>
        </p:spPr>
      </p:pic>
      <p:pic>
        <p:nvPicPr>
          <p:cNvPr id="132" name="Picture 1" descr="Shape, arrow&#10;&#10;Description automatically generated"/>
          <p:cNvPicPr/>
          <p:nvPr/>
        </p:nvPicPr>
        <p:blipFill>
          <a:blip r:embed="rId2"/>
          <a:stretch/>
        </p:blipFill>
        <p:spPr>
          <a:xfrm>
            <a:off x="573120" y="1458720"/>
            <a:ext cx="11224440" cy="691920"/>
          </a:xfrm>
          <a:prstGeom prst="rect">
            <a:avLst/>
          </a:prstGeom>
          <a:noFill/>
          <a:ln w="0">
            <a:noFill/>
          </a:ln>
        </p:spPr>
      </p:pic>
      <p:sp>
        <p:nvSpPr>
          <p:cNvPr id="133" name="Rectangle 4"/>
          <p:cNvSpPr/>
          <p:nvPr/>
        </p:nvSpPr>
        <p:spPr>
          <a:xfrm>
            <a:off x="4103280" y="1459440"/>
            <a:ext cx="1591200" cy="690480"/>
          </a:xfrm>
          <a:prstGeom prst="rect">
            <a:avLst/>
          </a:prstGeom>
          <a:noFill/>
          <a:ln w="57150">
            <a:solidFill>
              <a:srgbClr val="ffff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73"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Systematic Error (Bias)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In data science (machine learning), bias "occurs when an algorithm produces results that are systemically prejudiced due to erroneous assumptions in the machine learning process."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In other word, "</a:t>
            </a:r>
            <a:r>
              <a:rPr b="0" i="1" lang="en-US" sz="2100" strike="noStrike" u="none">
                <a:solidFill>
                  <a:schemeClr val="dk1"/>
                </a:solidFill>
                <a:effectLst/>
                <a:uFillTx/>
                <a:latin typeface="Calibri"/>
                <a:ea typeface="Calibri"/>
              </a:rPr>
              <a:t>bias refers to the error that is introduced by approximating a real-life problem, which may be extremely complicated, by a much simpler model.</a:t>
            </a:r>
            <a:r>
              <a:rPr b="0" lang="en-US" sz="2100" strike="noStrike" u="none">
                <a:solidFill>
                  <a:schemeClr val="dk1"/>
                </a:solidFill>
                <a:effectLst/>
                <a:uFillTx/>
                <a:latin typeface="Calibri"/>
                <a:ea typeface="Calibri"/>
              </a:rPr>
              <a:t>" As a result, the model that one uses might rely on assumptions that are far too simplistic to grasp the complexities within a system/data, and fail to discover the useful relationships/patterns of interest.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Mathematically, bias is  represented as the difference between a value predicted by a model and the correct target value. </a:t>
            </a:r>
            <a:endParaRPr b="0" lang="en-US" sz="2100" strike="noStrike" u="none">
              <a:solidFill>
                <a:srgbClr val="000000"/>
              </a:solidFill>
              <a:effectLst/>
              <a:uFillTx/>
              <a:latin typeface="Arial"/>
            </a:endParaRPr>
          </a:p>
        </p:txBody>
      </p:sp>
      <p:sp>
        <p:nvSpPr>
          <p:cNvPr id="174" name="PlaceHolder 3"/>
          <p:cNvSpPr>
            <a:spLocks noGrp="1"/>
          </p:cNvSpPr>
          <p:nvPr>
            <p:ph type="ftr" idx="80"/>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Statistical Learning (2nd Edition) Ch2, p. 35 &lt; </a:t>
            </a:r>
            <a:r>
              <a:rPr b="0" lang="en-US" sz="1200" strike="noStrike" u="sng">
                <a:solidFill>
                  <a:schemeClr val="dk1">
                    <a:tint val="75000"/>
                  </a:schemeClr>
                </a:solidFill>
                <a:effectLst/>
                <a:uFillTx/>
                <a:latin typeface="Calibri"/>
                <a:ea typeface="Calibri"/>
                <a:hlinkClick r:id="rId1"/>
              </a:rPr>
              <a:t>https://hastie.su.domains/ISLR2/ISLRv2_website.pdf</a:t>
            </a:r>
            <a:r>
              <a:rPr b="0" lang="en-US" sz="1200" strike="noStrike" u="none">
                <a:solidFill>
                  <a:schemeClr val="dk1">
                    <a:tint val="75000"/>
                  </a:schemeClr>
                </a:solidFill>
                <a:effectLst/>
                <a:uFillTx/>
                <a:latin typeface="Calibri"/>
                <a:ea typeface="Calibri"/>
              </a:rPr>
              <a:t>&gt;; </a:t>
            </a:r>
            <a:endParaRPr b="0" lang="en-US" sz="1200" strike="noStrike" u="none">
              <a:solidFill>
                <a:srgbClr val="000000"/>
              </a:solidFill>
              <a:effectLst/>
              <a:uFillTx/>
              <a:latin typeface="Times New Roman"/>
            </a:endParaRPr>
          </a:p>
        </p:txBody>
      </p:sp>
      <p:pic>
        <p:nvPicPr>
          <p:cNvPr id="175" name="Picture 5" descr="A picture containing text, clock&#10;&#10;Description automatically generated"/>
          <p:cNvPicPr/>
          <p:nvPr/>
        </p:nvPicPr>
        <p:blipFill>
          <a:blip r:embed="rId2"/>
          <a:stretch/>
        </p:blipFill>
        <p:spPr>
          <a:xfrm>
            <a:off x="4436640" y="5559120"/>
            <a:ext cx="2797200" cy="752760"/>
          </a:xfrm>
          <a:prstGeom prst="rect">
            <a:avLst/>
          </a:prstGeom>
          <a:noFill/>
          <a:ln w="0">
            <a:noFill/>
          </a:ln>
        </p:spPr>
      </p:pic>
      <p:sp>
        <p:nvSpPr>
          <p:cNvPr id="176" name="TextBox 6"/>
          <p:cNvSpPr/>
          <p:nvPr/>
        </p:nvSpPr>
        <p:spPr>
          <a:xfrm>
            <a:off x="4537440" y="6090120"/>
            <a:ext cx="407808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rgbClr val="ff0000"/>
                </a:solidFill>
                <a:effectLst/>
                <a:uFillTx/>
                <a:latin typeface="Calibri"/>
              </a:rPr>
              <a:t>How far from the truth?</a:t>
            </a:r>
            <a:endParaRPr b="0" lang="en-US" sz="1800" strike="noStrike" u="none">
              <a:solidFill>
                <a:srgbClr val="000000"/>
              </a:solidFill>
              <a:effectLst/>
              <a:uFillTx/>
              <a:latin typeface="Arial"/>
            </a:endParaRPr>
          </a:p>
        </p:txBody>
      </p:sp>
      <p:pic>
        <p:nvPicPr>
          <p:cNvPr id="177" name="Picture 8" descr="Shape, circle&#10;&#10;Description automatically generated"/>
          <p:cNvPicPr/>
          <p:nvPr/>
        </p:nvPicPr>
        <p:blipFill>
          <a:blip r:embed="rId3"/>
          <a:stretch/>
        </p:blipFill>
        <p:spPr>
          <a:xfrm>
            <a:off x="8492760" y="363960"/>
            <a:ext cx="3170520" cy="1833120"/>
          </a:xfrm>
          <a:prstGeom prst="rect">
            <a:avLst/>
          </a:prstGeom>
          <a:noFill/>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8" name="Picture 6" descr="Chart, line chart&#10;&#10;Description automatically generated"/>
          <p:cNvPicPr/>
          <p:nvPr/>
        </p:nvPicPr>
        <p:blipFill>
          <a:blip r:embed="rId1"/>
          <a:stretch/>
        </p:blipFill>
        <p:spPr>
          <a:xfrm>
            <a:off x="3301920" y="3295800"/>
            <a:ext cx="5290200" cy="3441600"/>
          </a:xfrm>
          <a:prstGeom prst="rect">
            <a:avLst/>
          </a:prstGeom>
          <a:noFill/>
          <a:ln w="0">
            <a:noFill/>
          </a:ln>
        </p:spPr>
      </p:pic>
      <p:sp>
        <p:nvSpPr>
          <p:cNvPr id="179"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80"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Systematic Error (Bias)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For example, linear regression assumes that there is a linear relationship in the data. It is unlikely that any real-life problem truly has such a simple linear relationship, and so performing linear regression will undoubtedly result in some bias. This is more apparent when the relationships are nonlinear.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82"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Systematic Error (Bias)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 linear regression model, will assume that the data follow a linear relationship.</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pic>
        <p:nvPicPr>
          <p:cNvPr id="183" name="Picture 6" descr="Chart, scatter chart&#10;&#10;Description automatically generated"/>
          <p:cNvPicPr/>
          <p:nvPr/>
        </p:nvPicPr>
        <p:blipFill>
          <a:blip r:embed="rId1"/>
          <a:stretch/>
        </p:blipFill>
        <p:spPr>
          <a:xfrm>
            <a:off x="2701800" y="2532600"/>
            <a:ext cx="6274080" cy="4090320"/>
          </a:xfrm>
          <a:prstGeom prst="rect">
            <a:avLst/>
          </a:prstGeom>
          <a:noFill/>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85"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Systematic Error (Bias)</a:t>
            </a:r>
            <a:endParaRPr b="0" lang="en-US" sz="2100" strike="noStrike" u="none">
              <a:solidFill>
                <a:srgbClr val="000000"/>
              </a:solidFill>
              <a:effectLst/>
              <a:uFillTx/>
              <a:latin typeface="Arial"/>
            </a:endParaRPr>
          </a:p>
          <a:p>
            <a:pPr marL="228600" indent="-22860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 smoothing spline model, will assume that the data follow a non-linear relationship.</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pic>
        <p:nvPicPr>
          <p:cNvPr id="186" name="Picture 4" descr="Chart, line chart&#10;&#10;Description automatically generated"/>
          <p:cNvPicPr/>
          <p:nvPr/>
        </p:nvPicPr>
        <p:blipFill>
          <a:blip r:embed="rId1"/>
          <a:stretch/>
        </p:blipFill>
        <p:spPr>
          <a:xfrm>
            <a:off x="2840040" y="2670120"/>
            <a:ext cx="6135480" cy="4023360"/>
          </a:xfrm>
          <a:prstGeom prst="rect">
            <a:avLst/>
          </a:prstGeom>
          <a:noFill/>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trike="noStrike" u="none">
                <a:solidFill>
                  <a:schemeClr val="dk1"/>
                </a:solidFill>
                <a:effectLst/>
                <a:uFillTx/>
                <a:latin typeface="Calibri Light"/>
              </a:rPr>
              <a:t>Data Science – Data Preparation </a:t>
            </a:r>
            <a:endParaRPr b="0" lang="en-US" sz="4400" strike="noStrike" u="none">
              <a:solidFill>
                <a:srgbClr val="000000"/>
              </a:solidFill>
              <a:effectLst/>
              <a:uFillTx/>
              <a:latin typeface="Arial"/>
            </a:endParaRPr>
          </a:p>
        </p:txBody>
      </p:sp>
      <p:sp>
        <p:nvSpPr>
          <p:cNvPr id="188" name="PlaceHolder 2"/>
          <p:cNvSpPr>
            <a:spLocks noGrp="1"/>
          </p:cNvSpPr>
          <p:nvPr>
            <p:ph/>
          </p:nvPr>
        </p:nvSpPr>
        <p:spPr>
          <a:xfrm>
            <a:off x="838080" y="1825560"/>
            <a:ext cx="10513440" cy="4349160"/>
          </a:xfrm>
          <a:prstGeom prst="rect">
            <a:avLst/>
          </a:prstGeom>
          <a:noFill/>
          <a:ln w="0">
            <a:noFill/>
          </a:ln>
        </p:spPr>
        <p:txBody>
          <a:bodyPr lIns="91440" rIns="91440" tIns="45720" bIns="45720" anchor="t">
            <a:normAutofit lnSpcReduction="9999"/>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High Bias = Underfitting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When the model is too simplistic, such that it makes strong assumptions, imposes a particular structure on the dataset (e.g. linear structure), and neglects to fully understand the relationships within it- the model can be said to be </a:t>
            </a:r>
            <a:r>
              <a:rPr b="1" lang="en-US" sz="2100" strike="noStrike" u="none">
                <a:solidFill>
                  <a:schemeClr val="dk1"/>
                </a:solidFill>
                <a:effectLst/>
                <a:uFillTx/>
                <a:latin typeface="Calibri"/>
                <a:ea typeface="Calibri"/>
              </a:rPr>
              <a:t>underfitting </a:t>
            </a:r>
            <a:r>
              <a:rPr b="0" lang="en-US" sz="2100" strike="noStrike" u="none">
                <a:solidFill>
                  <a:schemeClr val="dk1"/>
                </a:solidFill>
                <a:effectLst/>
                <a:uFillTx/>
                <a:latin typeface="Calibri"/>
                <a:ea typeface="Calibri"/>
              </a:rPr>
              <a:t>(i.e. oversimplifying).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Typically, </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A </a:t>
            </a:r>
            <a:r>
              <a:rPr b="1" lang="en-US" sz="2100" strike="noStrike" u="none">
                <a:solidFill>
                  <a:srgbClr val="0070c0"/>
                </a:solidFill>
                <a:effectLst/>
                <a:uFillTx/>
                <a:latin typeface="Calibri"/>
                <a:ea typeface="Calibri"/>
              </a:rPr>
              <a:t>high bias</a:t>
            </a:r>
            <a:r>
              <a:rPr b="0" lang="en-US" sz="2100" strike="noStrike" u="none">
                <a:solidFill>
                  <a:schemeClr val="dk1"/>
                </a:solidFill>
                <a:effectLst/>
                <a:uFillTx/>
                <a:latin typeface="Calibri"/>
                <a:ea typeface="Calibri"/>
              </a:rPr>
              <a:t> model includes more assumptions about the target function or end result. Now, model with more assumptions, tends to be easier to understand and in general less complex. Hence, less flexible models result in more bias.</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A </a:t>
            </a:r>
            <a:r>
              <a:rPr b="1" lang="en-US" sz="2100" strike="noStrike" u="none">
                <a:solidFill>
                  <a:srgbClr val="0070c0"/>
                </a:solidFill>
                <a:effectLst/>
                <a:uFillTx/>
                <a:latin typeface="Calibri"/>
                <a:ea typeface="Calibri"/>
              </a:rPr>
              <a:t>low bias</a:t>
            </a:r>
            <a:r>
              <a:rPr b="0" lang="en-US" sz="2100" strike="noStrike" u="none">
                <a:solidFill>
                  <a:schemeClr val="dk1"/>
                </a:solidFill>
                <a:effectLst/>
                <a:uFillTx/>
                <a:latin typeface="Calibri"/>
                <a:ea typeface="Calibri"/>
              </a:rPr>
              <a:t> model incorporates fewer assumptions about the target function. On the other hand,  models with fewer assumption tend to be more complicated given, that they allow for different kinds of relationships to be  represented. Hence, more flexible models result in less bias. </a:t>
            </a:r>
            <a:endParaRPr b="0" lang="en-US" sz="2100" strike="noStrike" u="none">
              <a:solidFill>
                <a:srgbClr val="000000"/>
              </a:solidFill>
              <a:effectLst/>
              <a:uFillTx/>
              <a:latin typeface="Arial"/>
            </a:endParaRPr>
          </a:p>
          <a:p>
            <a:pPr marL="457200" indent="0" defTabSz="914400">
              <a:lnSpc>
                <a:spcPct val="90000"/>
              </a:lnSpc>
              <a:spcBef>
                <a:spcPts val="499"/>
              </a:spcBef>
              <a:buNone/>
              <a:tabLst>
                <a:tab algn="l" pos="0"/>
              </a:tabLst>
            </a:pPr>
            <a:endParaRPr b="0" lang="en-US" sz="2100" strike="noStrike" u="none">
              <a:solidFill>
                <a:srgbClr val="000000"/>
              </a:solidFill>
              <a:effectLst/>
              <a:uFillTx/>
              <a:latin typeface="Arial"/>
            </a:endParaRPr>
          </a:p>
          <a:p>
            <a:pPr marL="457200" indent="0" defTabSz="914400">
              <a:lnSpc>
                <a:spcPct val="90000"/>
              </a:lnSpc>
              <a:spcBef>
                <a:spcPts val="499"/>
              </a:spcBef>
              <a:buNone/>
              <a:tabLst>
                <a:tab algn="l" pos="0"/>
              </a:tabLst>
            </a:pPr>
            <a:r>
              <a:rPr b="1" lang="en-US" sz="2100" strike="noStrike" u="none">
                <a:solidFill>
                  <a:schemeClr val="dk1"/>
                </a:solidFill>
                <a:effectLst/>
                <a:uFillTx/>
                <a:latin typeface="Calibri"/>
                <a:ea typeface="Calibri"/>
              </a:rPr>
              <a:t>"</a:t>
            </a:r>
            <a:r>
              <a:rPr b="1" i="1" lang="en-US" sz="2100" strike="noStrike" u="none">
                <a:solidFill>
                  <a:srgbClr val="ff0000"/>
                </a:solidFill>
                <a:effectLst/>
                <a:uFillTx/>
                <a:latin typeface="Calibri"/>
                <a:ea typeface="Calibri"/>
              </a:rPr>
              <a:t>Underfitting occurs when the model fails to portray the  relationships of the data.</a:t>
            </a:r>
            <a:r>
              <a:rPr b="0" lang="en-US" sz="2100" strike="noStrike" u="none">
                <a:solidFill>
                  <a:schemeClr val="dk1"/>
                </a:solidFill>
                <a:effectLst/>
                <a:uFillTx/>
                <a:latin typeface="Calibri"/>
                <a:ea typeface="Calibri"/>
              </a:rPr>
              <a:t>"</a:t>
            </a:r>
            <a:endParaRPr b="0" lang="en-US" sz="2100" strike="noStrike" u="none">
              <a:solidFill>
                <a:srgbClr val="000000"/>
              </a:solidFill>
              <a:effectLst/>
              <a:uFillTx/>
              <a:latin typeface="Arial"/>
            </a:endParaRPr>
          </a:p>
          <a:p>
            <a:pPr marL="4572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189" name="PlaceHolder 3"/>
          <p:cNvSpPr>
            <a:spLocks noGrp="1"/>
          </p:cNvSpPr>
          <p:nvPr>
            <p:ph type="ftr" idx="81"/>
          </p:nvPr>
        </p:nvSpPr>
        <p:spPr>
          <a:xfrm>
            <a:off x="61920" y="6475320"/>
            <a:ext cx="12054240" cy="37476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Intro to Statistical</a:t>
            </a:r>
            <a:r>
              <a:rPr b="0" lang="en-US" sz="1200" strike="noStrike" u="none">
                <a:solidFill>
                  <a:schemeClr val="dk1">
                    <a:tint val="75000"/>
                  </a:schemeClr>
                </a:solidFill>
                <a:effectLst/>
                <a:uFillTx/>
                <a:latin typeface="Calibri"/>
                <a:ea typeface="Calibri"/>
              </a:rPr>
              <a:t> Learning  &lt; Ch. 2 page 35 </a:t>
            </a:r>
            <a:r>
              <a:rPr b="0" lang="en-US" sz="1200" strike="noStrike" u="sng">
                <a:solidFill>
                  <a:schemeClr val="dk1">
                    <a:tint val="75000"/>
                  </a:schemeClr>
                </a:solidFill>
                <a:effectLst/>
                <a:uFillTx/>
                <a:latin typeface="Calibri"/>
                <a:ea typeface="Calibri"/>
                <a:hlinkClick r:id="rId1"/>
              </a:rPr>
              <a:t>https://www.statlearning.com/</a:t>
            </a:r>
            <a:r>
              <a:rPr b="0" lang="en-US" sz="1200" strike="noStrike" u="none">
                <a:solidFill>
                  <a:schemeClr val="dk1">
                    <a:tint val="75000"/>
                  </a:schemeClr>
                </a:solidFill>
                <a:effectLst/>
                <a:uFillTx/>
                <a:latin typeface="Calibri"/>
                <a:ea typeface="Calibri"/>
              </a:rPr>
              <a:t>  &gt; ;Bias &lt;</a:t>
            </a:r>
            <a:r>
              <a:rPr b="0" lang="en-US" sz="1200" strike="noStrike" u="sng">
                <a:solidFill>
                  <a:schemeClr val="dk1">
                    <a:tint val="75000"/>
                  </a:schemeClr>
                </a:solidFill>
                <a:effectLst/>
                <a:uFillTx/>
                <a:latin typeface="Calibri"/>
                <a:ea typeface="Calibri"/>
                <a:hlinkClick r:id="rId2"/>
              </a:rPr>
              <a:t>https://www.mastersindatascience.org/learning/difference-between-bias-and-variance/</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trike="noStrike" u="none">
                <a:solidFill>
                  <a:schemeClr val="dk1"/>
                </a:solidFill>
                <a:effectLst/>
                <a:uFillTx/>
                <a:latin typeface="Calibri Light"/>
              </a:rPr>
              <a:t>Data Science – Data Preparation </a:t>
            </a:r>
            <a:endParaRPr b="0" lang="en-US" sz="4400" strike="noStrike" u="none">
              <a:solidFill>
                <a:srgbClr val="000000"/>
              </a:solidFill>
              <a:effectLst/>
              <a:uFillTx/>
              <a:latin typeface="Arial"/>
            </a:endParaRPr>
          </a:p>
        </p:txBody>
      </p:sp>
      <p:sp>
        <p:nvSpPr>
          <p:cNvPr id="191" name="PlaceHolder 2"/>
          <p:cNvSpPr>
            <a:spLocks noGrp="1"/>
          </p:cNvSpPr>
          <p:nvPr>
            <p:ph/>
          </p:nvPr>
        </p:nvSpPr>
        <p:spPr>
          <a:xfrm>
            <a:off x="838080" y="1825560"/>
            <a:ext cx="10513440" cy="4349160"/>
          </a:xfrm>
          <a:prstGeom prst="rect">
            <a:avLst/>
          </a:prstGeom>
          <a:noFill/>
          <a:ln w="0">
            <a:noFill/>
          </a:ln>
        </p:spPr>
        <p:txBody>
          <a:bodyPr lIns="91440" rIns="91440" tIns="45720" bIns="45720" anchor="t">
            <a:norm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Complexity-Interpretability Tradeoff </a:t>
            </a:r>
            <a:endParaRPr b="0" lang="en-US" sz="2100" strike="noStrike" u="none">
              <a:solidFill>
                <a:srgbClr val="000000"/>
              </a:solidFill>
              <a:effectLst/>
              <a:uFillTx/>
              <a:latin typeface="Arial"/>
            </a:endParaRPr>
          </a:p>
        </p:txBody>
      </p:sp>
      <p:pic>
        <p:nvPicPr>
          <p:cNvPr id="192" name="Picture 6" descr="A picture containing chart&#10;&#10;Description automatically generated"/>
          <p:cNvPicPr/>
          <p:nvPr/>
        </p:nvPicPr>
        <p:blipFill>
          <a:blip r:embed="rId1"/>
          <a:stretch/>
        </p:blipFill>
        <p:spPr>
          <a:xfrm>
            <a:off x="2392200" y="2169000"/>
            <a:ext cx="7001280" cy="4572720"/>
          </a:xfrm>
          <a:prstGeom prst="rect">
            <a:avLst/>
          </a:prstGeom>
          <a:noFill/>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3" name="Picture 9" descr="Chart, bubble chart&#10;&#10;Description automatically generated"/>
          <p:cNvPicPr/>
          <p:nvPr/>
        </p:nvPicPr>
        <p:blipFill>
          <a:blip r:embed="rId1"/>
          <a:stretch/>
        </p:blipFill>
        <p:spPr>
          <a:xfrm>
            <a:off x="858960" y="3553200"/>
            <a:ext cx="10499760" cy="2908440"/>
          </a:xfrm>
          <a:prstGeom prst="rect">
            <a:avLst/>
          </a:prstGeom>
          <a:noFill/>
          <a:ln w="0">
            <a:noFill/>
          </a:ln>
        </p:spPr>
      </p:pic>
      <p:sp>
        <p:nvSpPr>
          <p:cNvPr id="19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trike="noStrike" u="none">
                <a:solidFill>
                  <a:schemeClr val="dk1"/>
                </a:solidFill>
                <a:effectLst/>
                <a:uFillTx/>
                <a:latin typeface="Calibri Light"/>
              </a:rPr>
              <a:t>Data Science – Data Preparation </a:t>
            </a:r>
            <a:endParaRPr b="0" lang="en-US" sz="4400" strike="noStrike" u="none">
              <a:solidFill>
                <a:srgbClr val="000000"/>
              </a:solidFill>
              <a:effectLst/>
              <a:uFillTx/>
              <a:latin typeface="Arial"/>
            </a:endParaRPr>
          </a:p>
        </p:txBody>
      </p:sp>
      <p:sp>
        <p:nvSpPr>
          <p:cNvPr id="195" name="PlaceHolder 2"/>
          <p:cNvSpPr>
            <a:spLocks noGrp="1"/>
          </p:cNvSpPr>
          <p:nvPr>
            <p:ph/>
          </p:nvPr>
        </p:nvSpPr>
        <p:spPr>
          <a:xfrm>
            <a:off x="838080" y="1825560"/>
            <a:ext cx="10513440" cy="4349160"/>
          </a:xfrm>
          <a:prstGeom prst="rect">
            <a:avLst/>
          </a:prstGeom>
          <a:noFill/>
          <a:ln w="0">
            <a:noFill/>
          </a:ln>
        </p:spPr>
        <p:txBody>
          <a:bodyPr lIns="91440" rIns="91440" tIns="45720" bIns="45720" anchor="t">
            <a:normAutofit/>
          </a:bodyPr>
          <a:p>
            <a:pPr marL="228600" indent="-228600" defTabSz="914400">
              <a:lnSpc>
                <a:spcPct val="90000"/>
              </a:lnSpc>
              <a:spcBef>
                <a:spcPts val="1001"/>
              </a:spcBef>
              <a:buNone/>
              <a:tabLst>
                <a:tab algn="l" pos="0"/>
              </a:tabLst>
            </a:pPr>
            <a:r>
              <a:rPr b="1" lang="en-US" sz="2100" strike="noStrike" u="none">
                <a:solidFill>
                  <a:schemeClr val="dk1"/>
                </a:solidFill>
                <a:effectLst/>
                <a:uFillTx/>
                <a:latin typeface="Calibri"/>
              </a:rPr>
              <a:t>Complexity, Bias, &amp; Fit</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Complex models tend to have less bias (closer to truth), yet there are subject to overfitting. </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Simpler model tend to have more bias (further to truth), yet they are subject to underfitting. </a:t>
            </a:r>
            <a:endParaRPr b="0" lang="en-US" sz="2100" strike="noStrike" u="none">
              <a:solidFill>
                <a:srgbClr val="000000"/>
              </a:solidFill>
              <a:effectLst/>
              <a:uFillTx/>
              <a:latin typeface="Arial"/>
            </a:endParaRPr>
          </a:p>
        </p:txBody>
      </p:sp>
      <p:sp>
        <p:nvSpPr>
          <p:cNvPr id="196" name="TextBox 1"/>
          <p:cNvSpPr/>
          <p:nvPr/>
        </p:nvSpPr>
        <p:spPr>
          <a:xfrm>
            <a:off x="979200" y="3240360"/>
            <a:ext cx="3670560" cy="367200"/>
          </a:xfrm>
          <a:prstGeom prst="rect">
            <a:avLst/>
          </a:prstGeom>
          <a:noFill/>
          <a:ln w="0">
            <a:noFill/>
          </a:ln>
        </p:spPr>
        <p:style>
          <a:lnRef idx="0"/>
          <a:fillRef idx="0"/>
          <a:effectRef idx="0"/>
          <a:fontRef idx="minor"/>
        </p:style>
        <p:txBody>
          <a:bodyPr numCol="1" spcCol="0" lIns="90000" rIns="90000" tIns="45000" bIns="45000" anchor="t">
            <a:spAutoFit/>
          </a:bodyPr>
          <a:p>
            <a:pPr defTabSz="914400">
              <a:lnSpc>
                <a:spcPct val="100000"/>
              </a:lnSpc>
            </a:pPr>
            <a:r>
              <a:rPr b="0" i="1" lang="en-US" sz="1800" strike="noStrike" u="none">
                <a:solidFill>
                  <a:schemeClr val="dk1"/>
                </a:solidFill>
                <a:effectLst/>
                <a:uFillTx/>
                <a:latin typeface="Calibri"/>
              </a:rPr>
              <a:t>"</a:t>
            </a:r>
            <a:r>
              <a:rPr b="1" i="1" lang="en-US" sz="1800" strike="noStrike" u="none">
                <a:solidFill>
                  <a:srgbClr val="ff0000"/>
                </a:solidFill>
                <a:effectLst/>
                <a:uFillTx/>
                <a:latin typeface="Calibri"/>
              </a:rPr>
              <a:t>Not reading enough into the data!</a:t>
            </a:r>
            <a:r>
              <a:rPr b="0" i="1" lang="en-US" sz="1800" strike="noStrike" u="none">
                <a:solidFill>
                  <a:schemeClr val="dk1"/>
                </a:solidFill>
                <a:effectLst/>
                <a:uFillTx/>
                <a:latin typeface="Calibri"/>
              </a:rPr>
              <a:t>"</a:t>
            </a:r>
            <a:endParaRPr b="0" lang="en-US" sz="1800" strike="noStrike" u="none">
              <a:solidFill>
                <a:srgbClr val="000000"/>
              </a:solidFill>
              <a:effectLst/>
              <a:uFillTx/>
              <a:latin typeface="Arial"/>
            </a:endParaRPr>
          </a:p>
        </p:txBody>
      </p:sp>
      <p:sp>
        <p:nvSpPr>
          <p:cNvPr id="197" name="TextBox 3"/>
          <p:cNvSpPr/>
          <p:nvPr/>
        </p:nvSpPr>
        <p:spPr>
          <a:xfrm>
            <a:off x="7937640" y="3244320"/>
            <a:ext cx="364752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rgbClr val="ff0000"/>
                </a:solidFill>
                <a:effectLst/>
                <a:uFillTx/>
                <a:latin typeface="Calibri"/>
                <a:ea typeface="Calibri"/>
              </a:rPr>
              <a:t>"</a:t>
            </a:r>
            <a:r>
              <a:rPr b="1" i="1" lang="en-US" sz="1800" strike="noStrike" u="none">
                <a:solidFill>
                  <a:srgbClr val="ff0000"/>
                </a:solidFill>
                <a:effectLst/>
                <a:uFillTx/>
                <a:latin typeface="Calibri"/>
                <a:ea typeface="Calibri"/>
              </a:rPr>
              <a:t>Reading too much into the noise!</a:t>
            </a:r>
            <a:r>
              <a:rPr b="1" lang="en-US" sz="1800" strike="noStrike" u="none">
                <a:solidFill>
                  <a:srgbClr val="ff0000"/>
                </a:solidFill>
                <a:effectLst/>
                <a:uFillTx/>
                <a:latin typeface="Calibri"/>
                <a:ea typeface="Calibri"/>
              </a:rPr>
              <a:t>"</a:t>
            </a:r>
            <a:endParaRPr b="0" lang="en-US" sz="1800" strike="noStrike" u="none">
              <a:solidFill>
                <a:srgbClr val="000000"/>
              </a:solidFill>
              <a:effectLst/>
              <a:uFillTx/>
              <a:latin typeface="Arial"/>
            </a:endParaRPr>
          </a:p>
        </p:txBody>
      </p:sp>
      <p:sp>
        <p:nvSpPr>
          <p:cNvPr id="198" name="TextBox 1"/>
          <p:cNvSpPr/>
          <p:nvPr/>
        </p:nvSpPr>
        <p:spPr>
          <a:xfrm>
            <a:off x="4535280" y="3240360"/>
            <a:ext cx="3670560" cy="367200"/>
          </a:xfrm>
          <a:prstGeom prst="rect">
            <a:avLst/>
          </a:prstGeom>
          <a:noFill/>
          <a:ln w="0">
            <a:noFill/>
          </a:ln>
        </p:spPr>
        <p:style>
          <a:lnRef idx="0"/>
          <a:fillRef idx="0"/>
          <a:effectRef idx="0"/>
          <a:fontRef idx="minor"/>
        </p:style>
        <p:txBody>
          <a:bodyPr numCol="1" spcCol="0" lIns="90000" rIns="90000" tIns="45000" bIns="45000" anchor="t">
            <a:spAutoFit/>
          </a:bodyPr>
          <a:p>
            <a:pPr algn="ctr" defTabSz="914400">
              <a:lnSpc>
                <a:spcPct val="100000"/>
              </a:lnSpc>
            </a:pPr>
            <a:r>
              <a:rPr b="0" i="1" lang="en-US" sz="1800" strike="noStrike" u="none">
                <a:solidFill>
                  <a:schemeClr val="dk1"/>
                </a:solidFill>
                <a:effectLst/>
                <a:uFillTx/>
                <a:latin typeface="Calibri"/>
              </a:rPr>
              <a:t>"</a:t>
            </a:r>
            <a:r>
              <a:rPr b="1" i="1" lang="en-US" sz="1800" strike="noStrike" u="none">
                <a:solidFill>
                  <a:schemeClr val="accent1"/>
                </a:solidFill>
                <a:effectLst/>
                <a:uFillTx/>
                <a:latin typeface="Calibri"/>
              </a:rPr>
              <a:t>Sweet spot!</a:t>
            </a:r>
            <a:r>
              <a:rPr b="0" i="1" lang="en-US" sz="1800" strike="noStrike" u="none">
                <a:solidFill>
                  <a:schemeClr val="dk1"/>
                </a:solidFill>
                <a:effectLst/>
                <a:uFillTx/>
                <a:latin typeface="Calibri"/>
              </a:rPr>
              <a:t>"</a:t>
            </a:r>
            <a:endParaRPr b="0" lang="en-US" sz="1800" strike="noStrike" u="none">
              <a:solidFill>
                <a:srgbClr val="000000"/>
              </a:solidFill>
              <a:effectLst/>
              <a:uFillTx/>
              <a:latin typeface="Arial"/>
            </a:endParaRPr>
          </a:p>
        </p:txBody>
      </p:sp>
      <p:sp>
        <p:nvSpPr>
          <p:cNvPr id="199" name="TextBox 10"/>
          <p:cNvSpPr/>
          <p:nvPr/>
        </p:nvSpPr>
        <p:spPr>
          <a:xfrm>
            <a:off x="8211240" y="752760"/>
            <a:ext cx="3318480" cy="6440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rgbClr val="ff0000"/>
                </a:solidFill>
                <a:effectLst/>
                <a:highlight>
                  <a:srgbClr val="ffff00"/>
                </a:highlight>
                <a:uFillTx/>
                <a:latin typeface="Calibri"/>
              </a:rPr>
              <a:t>Complex</a:t>
            </a:r>
            <a:r>
              <a:rPr b="0" lang="en-US" sz="1800" strike="noStrike" u="none">
                <a:solidFill>
                  <a:schemeClr val="dk1"/>
                </a:solidFill>
                <a:effectLst/>
                <a:highlight>
                  <a:srgbClr val="ffff00"/>
                </a:highlight>
                <a:uFillTx/>
                <a:latin typeface="Calibri"/>
              </a:rPr>
              <a:t>= less interpretable;</a:t>
            </a:r>
            <a:endParaRPr b="0" lang="en-US" sz="1800" strike="noStrike" u="none">
              <a:solidFill>
                <a:srgbClr val="000000"/>
              </a:solidFill>
              <a:effectLst/>
              <a:uFillTx/>
              <a:latin typeface="Arial"/>
            </a:endParaRPr>
          </a:p>
          <a:p>
            <a:pPr defTabSz="914400">
              <a:lnSpc>
                <a:spcPct val="100000"/>
              </a:lnSpc>
            </a:pPr>
            <a:r>
              <a:rPr b="0" i="1" lang="en-US" sz="1800" strike="noStrike" u="none">
                <a:solidFill>
                  <a:srgbClr val="ff0000"/>
                </a:solidFill>
                <a:effectLst/>
                <a:highlight>
                  <a:srgbClr val="ffff00"/>
                </a:highlight>
                <a:uFillTx/>
                <a:latin typeface="Calibri"/>
                <a:ea typeface="Calibri"/>
              </a:rPr>
              <a:t>Simple</a:t>
            </a:r>
            <a:r>
              <a:rPr b="0" lang="en-US" sz="1800" strike="noStrike" u="none">
                <a:solidFill>
                  <a:schemeClr val="dk1"/>
                </a:solidFill>
                <a:effectLst/>
                <a:highlight>
                  <a:srgbClr val="ffff00"/>
                </a:highlight>
                <a:uFillTx/>
                <a:latin typeface="Calibri"/>
                <a:ea typeface="Calibri"/>
              </a:rPr>
              <a:t>= more interpretable;</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01"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Reducing Bias</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Representative data</a:t>
            </a:r>
            <a:r>
              <a:rPr b="0" lang="en-US" sz="2100" strike="noStrike" u="none">
                <a:solidFill>
                  <a:schemeClr val="dk1"/>
                </a:solidFill>
                <a:effectLst/>
                <a:uFillTx/>
                <a:latin typeface="Calibri"/>
                <a:ea typeface="Calibri"/>
              </a:rPr>
              <a:t>, select data that is appropriately representative and large enough to counteract common types of machine learning bias, such as sample bias and prejudice bias. A good dataset provides enough diversity to cover all possible groups and outcomes.</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Change model</a:t>
            </a:r>
            <a:r>
              <a:rPr b="0" lang="en-US" sz="2100" strike="noStrike" u="none">
                <a:solidFill>
                  <a:schemeClr val="dk1"/>
                </a:solidFill>
                <a:effectLst/>
                <a:uFillTx/>
                <a:latin typeface="Calibri"/>
                <a:ea typeface="Calibri"/>
              </a:rPr>
              <a:t>, different models have different strengths and weaknesses that work great for certain datasets, and are better not used for others in accordance with the assumptions that they entail. As a result, one should strive to use a model that reduces bias (within reason) and is useful. </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More data (features)</a:t>
            </a:r>
            <a:r>
              <a:rPr b="0" lang="en-US" sz="2100" strike="noStrike" u="none">
                <a:solidFill>
                  <a:srgbClr val="000000"/>
                </a:solidFill>
                <a:effectLst/>
                <a:uFillTx/>
                <a:latin typeface="Calibri"/>
                <a:ea typeface="Calibri"/>
              </a:rPr>
              <a:t>, sometimes one might not have enough data in terms of important variables that might explain or be responsible for particular trends. </a:t>
            </a:r>
            <a:endParaRPr b="0" lang="en-US" sz="2100" strike="noStrike" u="none">
              <a:solidFill>
                <a:srgbClr val="000000"/>
              </a:solidFill>
              <a:effectLst/>
              <a:uFillTx/>
              <a:latin typeface="Arial"/>
            </a:endParaRPr>
          </a:p>
          <a:p>
            <a:pPr marL="228600" indent="-22860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Parameter tuning</a:t>
            </a:r>
            <a:r>
              <a:rPr b="0" lang="en-US" sz="2100" strike="noStrike" u="none">
                <a:solidFill>
                  <a:schemeClr val="dk1"/>
                </a:solidFill>
                <a:effectLst/>
                <a:uFillTx/>
                <a:latin typeface="Calibri"/>
                <a:ea typeface="Calibri"/>
              </a:rPr>
              <a:t>,</a:t>
            </a:r>
            <a:r>
              <a:rPr b="1" lang="en-US" sz="2100" strike="noStrike" u="none">
                <a:solidFill>
                  <a:schemeClr val="dk1"/>
                </a:solidFill>
                <a:effectLst/>
                <a:uFillTx/>
                <a:latin typeface="Calibri"/>
                <a:ea typeface="Calibri"/>
              </a:rPr>
              <a:t> </a:t>
            </a:r>
            <a:r>
              <a:rPr b="0" lang="en-US" sz="2100" strike="noStrike" u="none">
                <a:solidFill>
                  <a:schemeClr val="dk1"/>
                </a:solidFill>
                <a:effectLst/>
                <a:uFillTx/>
                <a:latin typeface="Calibri"/>
                <a:ea typeface="Calibri"/>
              </a:rPr>
              <a:t>this requires an understanding of the model and model parameters. Every model has a list of parameters which it takes as inputs. Tweaking these parameters may give you the desired results. You can also build your own algorithms from scratch.</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800" strike="noStrike" u="none">
              <a:solidFill>
                <a:srgbClr val="000000"/>
              </a:solidFill>
              <a:effectLst/>
              <a:uFillTx/>
              <a:latin typeface="Arial"/>
            </a:endParaRPr>
          </a:p>
        </p:txBody>
      </p:sp>
      <p:sp>
        <p:nvSpPr>
          <p:cNvPr id="202" name="PlaceHolder 3"/>
          <p:cNvSpPr>
            <a:spLocks noGrp="1"/>
          </p:cNvSpPr>
          <p:nvPr>
            <p:ph type="ftr" idx="82"/>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Bias &lt;</a:t>
            </a:r>
            <a:r>
              <a:rPr b="0" lang="en-US" sz="1200" strike="noStrike" u="sng">
                <a:solidFill>
                  <a:schemeClr val="dk1">
                    <a:tint val="75000"/>
                  </a:schemeClr>
                </a:solidFill>
                <a:effectLst/>
                <a:uFillTx/>
                <a:latin typeface="Calibri"/>
                <a:ea typeface="Calibri"/>
                <a:hlinkClick r:id="rId1"/>
              </a:rPr>
              <a:t>https://medium.com/swlh/the-bias-variance-tradeoff-f24253c0ab45</a:t>
            </a:r>
            <a:r>
              <a:rPr b="0" lang="en-US" sz="1200" strike="noStrike" u="none">
                <a:solidFill>
                  <a:schemeClr val="dk1">
                    <a:tint val="75000"/>
                  </a:schemeClr>
                </a:solidFill>
                <a:effectLst/>
                <a:uFillTx/>
                <a:latin typeface="Calibri"/>
                <a:ea typeface="Calibri"/>
              </a:rPr>
              <a:t>&gt;, Image Credit &lt;</a:t>
            </a:r>
            <a:r>
              <a:rPr b="0" lang="en-US" sz="1200" strike="noStrike" u="sng">
                <a:solidFill>
                  <a:schemeClr val="dk1">
                    <a:tint val="75000"/>
                  </a:schemeClr>
                </a:solidFill>
                <a:effectLst/>
                <a:uFillTx/>
                <a:latin typeface="Calibri"/>
                <a:ea typeface="Calibri"/>
                <a:hlinkClick r:id="rId2"/>
              </a:rPr>
              <a:t>https://www.allindata.org/bias-in-big-data-implications-for-multi-sector-data-sharing/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03" name="Picture 6" descr="Shape&#10;&#10;Description automatically generated"/>
          <p:cNvPicPr/>
          <p:nvPr/>
        </p:nvPicPr>
        <p:blipFill>
          <a:blip r:embed="rId3"/>
          <a:stretch/>
        </p:blipFill>
        <p:spPr>
          <a:xfrm>
            <a:off x="8880840" y="367560"/>
            <a:ext cx="2452320" cy="1756440"/>
          </a:xfrm>
          <a:prstGeom prst="rect">
            <a:avLst/>
          </a:prstGeom>
          <a:noFill/>
          <a:ln w="0">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4" name="Picture 4" descr="Diagram&#10;&#10;Description automatically generated"/>
          <p:cNvPicPr/>
          <p:nvPr/>
        </p:nvPicPr>
        <p:blipFill>
          <a:blip r:embed="rId1"/>
          <a:stretch/>
        </p:blipFill>
        <p:spPr>
          <a:xfrm>
            <a:off x="3214080" y="3748320"/>
            <a:ext cx="4694400" cy="2517840"/>
          </a:xfrm>
          <a:prstGeom prst="rect">
            <a:avLst/>
          </a:prstGeom>
          <a:noFill/>
          <a:ln w="0">
            <a:noFill/>
          </a:ln>
        </p:spPr>
      </p:pic>
      <p:sp>
        <p:nvSpPr>
          <p:cNvPr id="205"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06"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The Effect of Noise</a:t>
            </a:r>
            <a:endParaRPr b="0" lang="en-US" sz="2100" strike="noStrike" u="none">
              <a:solidFill>
                <a:srgbClr val="000000"/>
              </a:solidFill>
              <a:effectLst/>
              <a:uFillTx/>
              <a:latin typeface="Arial"/>
            </a:endParaRPr>
          </a:p>
          <a:p>
            <a:pPr indent="0" defTabSz="914400">
              <a:lnSpc>
                <a:spcPct val="100000"/>
              </a:lnSpc>
              <a:buNone/>
              <a:tabLst>
                <a:tab algn="l" pos="0"/>
              </a:tabLst>
            </a:pPr>
            <a:r>
              <a:rPr b="0" lang="en-US" sz="2100" strike="noStrike" u="none">
                <a:solidFill>
                  <a:schemeClr val="dk1"/>
                </a:solidFill>
                <a:effectLst/>
                <a:uFillTx/>
                <a:latin typeface="Calibri"/>
                <a:ea typeface="Calibri"/>
              </a:rPr>
              <a:t>When it comes to data science problems (prediction/inference), one tends to pick on models that favor/maximize accuracy and minimize error; this in turn heavily depends on the quality of the data. The occurrences of noisy data in data set can significantly impact results and led to decreased accuracy. Therefore, any analysis requires the ability to identify, handle, and mitigate noise in data.</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207" name="TextBox 7"/>
          <p:cNvSpPr/>
          <p:nvPr/>
        </p:nvSpPr>
        <p:spPr>
          <a:xfrm>
            <a:off x="5689440" y="5770440"/>
            <a:ext cx="409176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algn="ctr" defTabSz="914400">
              <a:lnSpc>
                <a:spcPct val="100000"/>
              </a:lnSpc>
            </a:pPr>
            <a:r>
              <a:rPr b="0" i="1" lang="en-US" sz="1800" strike="noStrike" u="none">
                <a:solidFill>
                  <a:schemeClr val="dk1"/>
                </a:solidFill>
                <a:effectLst/>
                <a:uFillTx/>
                <a:latin typeface="Calibri"/>
              </a:rPr>
              <a:t>Adopted from </a:t>
            </a:r>
            <a:r>
              <a:rPr b="0" i="1" lang="en-US" sz="1800" strike="noStrike" u="sng">
                <a:solidFill>
                  <a:schemeClr val="dk1"/>
                </a:solidFill>
                <a:effectLst/>
                <a:uFillTx/>
                <a:latin typeface="Calibri"/>
                <a:hlinkClick r:id="rId2"/>
              </a:rPr>
              <a:t>Noisy Data in Data Mining</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08" name="Picture 4" descr="Diagram&#10;&#10;Description automatically generated"/>
          <p:cNvPicPr/>
          <p:nvPr/>
        </p:nvPicPr>
        <p:blipFill>
          <a:blip r:embed="rId1"/>
          <a:stretch/>
        </p:blipFill>
        <p:spPr>
          <a:xfrm>
            <a:off x="3214080" y="3748320"/>
            <a:ext cx="4694400" cy="2517840"/>
          </a:xfrm>
          <a:prstGeom prst="rect">
            <a:avLst/>
          </a:prstGeom>
          <a:noFill/>
          <a:ln w="0">
            <a:noFill/>
          </a:ln>
        </p:spPr>
      </p:pic>
      <p:sp>
        <p:nvSpPr>
          <p:cNvPr id="209"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10"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The Effect of Noise</a:t>
            </a:r>
            <a:endParaRPr b="0" lang="en-US" sz="2100" strike="noStrike" u="none">
              <a:solidFill>
                <a:srgbClr val="000000"/>
              </a:solidFill>
              <a:effectLst/>
              <a:uFillTx/>
              <a:latin typeface="Arial"/>
            </a:endParaRPr>
          </a:p>
          <a:p>
            <a:pPr indent="0" defTabSz="914400">
              <a:lnSpc>
                <a:spcPct val="100000"/>
              </a:lnSpc>
              <a:buNone/>
              <a:tabLst>
                <a:tab algn="l" pos="0"/>
              </a:tabLst>
            </a:pPr>
            <a:r>
              <a:rPr b="0" lang="en-US" sz="2100" strike="noStrike" u="none">
                <a:solidFill>
                  <a:schemeClr val="dk1"/>
                </a:solidFill>
                <a:effectLst/>
                <a:uFillTx/>
                <a:latin typeface="Calibri"/>
                <a:ea typeface="Calibri"/>
              </a:rPr>
              <a:t>When it comes to data science problems (prediction/inference), one tends to pick on models that favor/maximize accuracy and minimize error; this in turn heavily depends on the quality of the data. The occurrences of noisy data in data set can significantly impact results and led to decreased accuracy. Therefore, any analysis requires the ability to identify, handle, and mitigate noise in data.</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211" name="TextBox 7"/>
          <p:cNvSpPr/>
          <p:nvPr/>
        </p:nvSpPr>
        <p:spPr>
          <a:xfrm>
            <a:off x="5689440" y="5770440"/>
            <a:ext cx="409176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algn="ctr" defTabSz="914400">
              <a:lnSpc>
                <a:spcPct val="100000"/>
              </a:lnSpc>
            </a:pPr>
            <a:r>
              <a:rPr b="0" i="1" lang="en-US" sz="1800" strike="noStrike" u="none">
                <a:solidFill>
                  <a:schemeClr val="dk1"/>
                </a:solidFill>
                <a:effectLst/>
                <a:uFillTx/>
                <a:latin typeface="Calibri"/>
              </a:rPr>
              <a:t>Adopted from </a:t>
            </a:r>
            <a:r>
              <a:rPr b="0" i="1" lang="en-US" sz="1800" strike="noStrike" u="sng">
                <a:solidFill>
                  <a:schemeClr val="dk1"/>
                </a:solidFill>
                <a:effectLst/>
                <a:uFillTx/>
                <a:latin typeface="Calibri"/>
                <a:hlinkClick r:id="rId2"/>
              </a:rPr>
              <a:t>Noisy Data in Data Mining</a:t>
            </a:r>
            <a:endParaRPr b="0" lang="en-US" sz="1800" strike="noStrike" u="none">
              <a:solidFill>
                <a:srgbClr val="000000"/>
              </a:solidFill>
              <a:effectLst/>
              <a:uFillTx/>
              <a:latin typeface="Arial"/>
            </a:endParaRPr>
          </a:p>
        </p:txBody>
      </p:sp>
      <p:cxnSp>
        <p:nvCxnSpPr>
          <p:cNvPr id="212" name="Straight Arrow Connector 9"/>
          <p:cNvCxnSpPr/>
          <p:nvPr/>
        </p:nvCxnSpPr>
        <p:spPr>
          <a:xfrm>
            <a:off x="2625120" y="5684760"/>
            <a:ext cx="581760" cy="327960"/>
          </a:xfrm>
          <a:prstGeom prst="straightConnector1">
            <a:avLst/>
          </a:prstGeom>
          <a:ln w="28575">
            <a:solidFill>
              <a:srgbClr val="ff0000"/>
            </a:solidFill>
            <a:round/>
            <a:tailEnd len="med" type="triangle" w="med"/>
          </a:ln>
        </p:spPr>
      </p:cxnSp>
      <p:sp>
        <p:nvSpPr>
          <p:cNvPr id="213" name="TextBox 10"/>
          <p:cNvSpPr/>
          <p:nvPr/>
        </p:nvSpPr>
        <p:spPr>
          <a:xfrm>
            <a:off x="2419560" y="5352120"/>
            <a:ext cx="455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rgbClr val="ff0000"/>
                </a:solidFill>
                <a:effectLst/>
                <a:uFillTx/>
                <a:latin typeface="Calibri"/>
              </a:rPr>
              <a:t>??</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35"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ea typeface="Calibri"/>
              </a:rPr>
              <a:t>The Data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In this section, the focus will be more on the data and the "cleaning" process, rather than on the discovery and retrieval of it. In a typical data analysis, the data is contained in a structured format referred to as </a:t>
            </a:r>
            <a:r>
              <a:rPr b="1" i="1" lang="en-US" sz="2000" strike="noStrike" u="none">
                <a:solidFill>
                  <a:srgbClr val="0070c0"/>
                </a:solidFill>
                <a:effectLst/>
                <a:uFillTx/>
                <a:latin typeface="Calibri"/>
                <a:ea typeface="Calibri"/>
              </a:rPr>
              <a:t>rectangular data</a:t>
            </a:r>
            <a:r>
              <a:rPr b="0" lang="en-US" sz="2000" strike="noStrike" u="none">
                <a:solidFill>
                  <a:schemeClr val="dk1"/>
                </a:solidFill>
                <a:effectLst/>
                <a:uFillTx/>
                <a:latin typeface="Calibri"/>
                <a:ea typeface="Calibri"/>
              </a:rPr>
              <a:t>, which shares in likeness to spreadsheets (e.g. Excel, CSV file) and traditional database tables. Fundamentally, it is a frame that represents the data in a two-dimensional matrix with rows indicating records (cases) and columns indicating feature (variables). </a:t>
            </a:r>
            <a:r>
              <a:rPr b="0" i="1" lang="en-US" sz="2000" strike="noStrike" u="none">
                <a:solidFill>
                  <a:schemeClr val="dk1"/>
                </a:solidFill>
                <a:effectLst/>
                <a:uFillTx/>
                <a:latin typeface="Calibri"/>
                <a:ea typeface="Calibri"/>
              </a:rPr>
              <a:t>Elements of Rectangular Data</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000" strike="noStrike" u="none">
                <a:solidFill>
                  <a:srgbClr val="0070c0"/>
                </a:solidFill>
                <a:effectLst/>
                <a:uFillTx/>
                <a:latin typeface="Calibri"/>
                <a:ea typeface="Calibri"/>
              </a:rPr>
              <a:t>Data frame</a:t>
            </a:r>
            <a:r>
              <a:rPr b="0" lang="en-US" sz="2000" strike="noStrike" u="none">
                <a:solidFill>
                  <a:schemeClr val="dk1"/>
                </a:solidFill>
                <a:effectLst/>
                <a:uFillTx/>
                <a:latin typeface="Calibri"/>
                <a:ea typeface="Calibri"/>
              </a:rPr>
              <a:t>, spreadsheet-like structure used to represent data for machine learning models.</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000" strike="noStrike" u="none">
                <a:solidFill>
                  <a:srgbClr val="0070c0"/>
                </a:solidFill>
                <a:effectLst/>
                <a:uFillTx/>
                <a:latin typeface="Calibri"/>
                <a:ea typeface="Calibri"/>
              </a:rPr>
              <a:t>Record</a:t>
            </a:r>
            <a:r>
              <a:rPr b="0" lang="en-US" sz="2000" strike="noStrike" u="none">
                <a:solidFill>
                  <a:schemeClr val="dk1"/>
                </a:solidFill>
                <a:effectLst/>
                <a:uFillTx/>
                <a:latin typeface="Calibri"/>
                <a:ea typeface="Calibri"/>
              </a:rPr>
              <a:t>, a row in the data frame </a:t>
            </a:r>
            <a:endParaRPr b="0" lang="en-US" sz="2000" strike="noStrike" u="none">
              <a:solidFill>
                <a:srgbClr val="000000"/>
              </a:solidFill>
              <a:effectLst/>
              <a:uFillTx/>
              <a:latin typeface="Arial"/>
            </a:endParaRPr>
          </a:p>
          <a:p>
            <a:pPr marL="457200" indent="-228600" defTabSz="914400">
              <a:lnSpc>
                <a:spcPct val="90000"/>
              </a:lnSpc>
              <a:spcBef>
                <a:spcPts val="499"/>
              </a:spcBef>
              <a:buNone/>
              <a:tabLst>
                <a:tab algn="l" pos="0"/>
              </a:tabLst>
            </a:pPr>
            <a:r>
              <a:rPr b="0" i="1" lang="en-US" sz="2000" strike="noStrike" u="none">
                <a:solidFill>
                  <a:schemeClr val="dk1"/>
                </a:solidFill>
                <a:effectLst/>
                <a:uFillTx/>
                <a:latin typeface="Calibri"/>
                <a:ea typeface="Calibri"/>
              </a:rPr>
              <a:t>Synonyms</a:t>
            </a:r>
            <a:r>
              <a:rPr b="0" lang="en-US" sz="2000" strike="noStrike" u="none">
                <a:solidFill>
                  <a:schemeClr val="dk1"/>
                </a:solidFill>
                <a:effectLst/>
                <a:uFillTx/>
                <a:latin typeface="Calibri"/>
                <a:ea typeface="Calibri"/>
              </a:rPr>
              <a:t>- n, case, example, instance, observation, sample</a:t>
            </a:r>
            <a:endParaRPr b="0" lang="en-US" sz="2000" strike="noStrike" u="none">
              <a:solidFill>
                <a:srgbClr val="000000"/>
              </a:solidFill>
              <a:effectLst/>
              <a:uFillTx/>
              <a:latin typeface="Arial"/>
            </a:endParaRPr>
          </a:p>
          <a:p>
            <a:pPr marL="457200" indent="0" defTabSz="914400">
              <a:lnSpc>
                <a:spcPct val="90000"/>
              </a:lnSpc>
              <a:spcBef>
                <a:spcPts val="1001"/>
              </a:spcBef>
              <a:buNone/>
              <a:tabLst>
                <a:tab algn="l" pos="0"/>
              </a:tabLst>
            </a:pPr>
            <a:r>
              <a:rPr b="1" i="1" lang="en-US" sz="2000" strike="noStrike" u="none">
                <a:solidFill>
                  <a:srgbClr val="0070c0"/>
                </a:solidFill>
                <a:effectLst/>
                <a:uFillTx/>
                <a:latin typeface="Calibri"/>
                <a:ea typeface="Calibri"/>
              </a:rPr>
              <a:t>Feature</a:t>
            </a:r>
            <a:r>
              <a:rPr b="0" lang="en-US" sz="2000" strike="noStrike" u="none">
                <a:solidFill>
                  <a:schemeClr val="dk1">
                    <a:lumMod val="95000"/>
                    <a:lumOff val="5000"/>
                  </a:schemeClr>
                </a:solidFill>
                <a:effectLst/>
                <a:uFillTx/>
                <a:latin typeface="Calibri"/>
                <a:ea typeface="Calibri"/>
              </a:rPr>
              <a:t>, a column in the data frame </a:t>
            </a:r>
            <a:endParaRPr b="0" lang="en-US" sz="2000" strike="noStrike" u="none">
              <a:solidFill>
                <a:srgbClr val="000000"/>
              </a:solidFill>
              <a:effectLst/>
              <a:uFillTx/>
              <a:latin typeface="Arial"/>
            </a:endParaRPr>
          </a:p>
          <a:p>
            <a:pPr marL="685800" indent="-228600" defTabSz="914400">
              <a:lnSpc>
                <a:spcPct val="90000"/>
              </a:lnSpc>
              <a:spcBef>
                <a:spcPts val="499"/>
              </a:spcBef>
              <a:buNone/>
              <a:tabLst>
                <a:tab algn="l" pos="0"/>
              </a:tabLst>
            </a:pPr>
            <a:r>
              <a:rPr b="0" i="1" lang="en-US" sz="2000" strike="noStrike" u="none">
                <a:solidFill>
                  <a:schemeClr val="dk1"/>
                </a:solidFill>
                <a:effectLst/>
                <a:uFillTx/>
                <a:latin typeface="Calibri"/>
                <a:ea typeface="Calibri"/>
              </a:rPr>
              <a:t>Synonyms</a:t>
            </a:r>
            <a:r>
              <a:rPr b="0" lang="en-US" sz="2000" strike="noStrike" u="none">
                <a:solidFill>
                  <a:schemeClr val="dk1"/>
                </a:solidFill>
                <a:effectLst/>
                <a:uFillTx/>
                <a:latin typeface="Calibri"/>
                <a:ea typeface="Calibri"/>
              </a:rPr>
              <a:t>- X, attribute,  input, predictor, variable, independent variable </a:t>
            </a:r>
            <a:endParaRPr b="0" lang="en-US" sz="2000" strike="noStrike" u="none">
              <a:solidFill>
                <a:srgbClr val="000000"/>
              </a:solidFill>
              <a:effectLst/>
              <a:uFillTx/>
              <a:latin typeface="Arial"/>
            </a:endParaRPr>
          </a:p>
          <a:p>
            <a:pPr marL="228600" indent="-228600" defTabSz="914400">
              <a:lnSpc>
                <a:spcPct val="90000"/>
              </a:lnSpc>
              <a:spcBef>
                <a:spcPts val="1001"/>
              </a:spcBef>
              <a:buNone/>
              <a:tabLst>
                <a:tab algn="l" pos="0"/>
              </a:tabLst>
            </a:pPr>
            <a:r>
              <a:rPr b="1" i="1" lang="en-US" sz="2000" strike="noStrike" u="none">
                <a:solidFill>
                  <a:srgbClr val="0070c0"/>
                </a:solidFill>
                <a:effectLst/>
                <a:uFillTx/>
                <a:latin typeface="Calibri"/>
                <a:ea typeface="Calibri"/>
              </a:rPr>
              <a:t>Outcome</a:t>
            </a:r>
            <a:r>
              <a:rPr b="0" i="1" lang="en-US" sz="2000" strike="noStrike" u="none">
                <a:solidFill>
                  <a:schemeClr val="dk1"/>
                </a:solidFill>
                <a:effectLst/>
                <a:uFillTx/>
                <a:latin typeface="Calibri"/>
                <a:ea typeface="Calibri"/>
              </a:rPr>
              <a:t>,</a:t>
            </a:r>
            <a:r>
              <a:rPr b="1" i="1" lang="en-US" sz="2000" strike="noStrike" u="none">
                <a:solidFill>
                  <a:srgbClr val="0070c0"/>
                </a:solidFill>
                <a:effectLst/>
                <a:uFillTx/>
                <a:latin typeface="Calibri"/>
                <a:ea typeface="Calibri"/>
              </a:rPr>
              <a:t> </a:t>
            </a:r>
            <a:r>
              <a:rPr b="0" lang="en-US" sz="2000" strike="noStrike" u="none">
                <a:solidFill>
                  <a:schemeClr val="dk1"/>
                </a:solidFill>
                <a:effectLst/>
                <a:uFillTx/>
                <a:latin typeface="Calibri"/>
                <a:ea typeface="Calibri"/>
              </a:rPr>
              <a:t>used as the target class in prediction problems </a:t>
            </a:r>
            <a:endParaRPr b="0" lang="en-US" sz="2000" strike="noStrike" u="none">
              <a:solidFill>
                <a:srgbClr val="000000"/>
              </a:solidFill>
              <a:effectLst/>
              <a:uFillTx/>
              <a:latin typeface="Arial"/>
            </a:endParaRPr>
          </a:p>
          <a:p>
            <a:pPr marL="685800" indent="-228600" defTabSz="914400">
              <a:lnSpc>
                <a:spcPct val="90000"/>
              </a:lnSpc>
              <a:spcBef>
                <a:spcPts val="499"/>
              </a:spcBef>
              <a:buNone/>
              <a:tabLst>
                <a:tab algn="l" pos="0"/>
              </a:tabLst>
            </a:pPr>
            <a:r>
              <a:rPr b="0" lang="en-US" sz="2000" strike="noStrike" u="none">
                <a:solidFill>
                  <a:schemeClr val="dk1"/>
                </a:solidFill>
                <a:effectLst/>
                <a:uFillTx/>
                <a:latin typeface="Calibri"/>
                <a:ea typeface="Calibri"/>
              </a:rPr>
              <a:t>Synonyms- Y, output, response, target, dependent variable, </a:t>
            </a:r>
            <a:endParaRPr b="0" lang="en-US" sz="2000" strike="noStrike" u="none">
              <a:solidFill>
                <a:srgbClr val="000000"/>
              </a:solidFill>
              <a:effectLst/>
              <a:uFillTx/>
              <a:latin typeface="Arial"/>
            </a:endParaRPr>
          </a:p>
          <a:p>
            <a:pPr marL="228600" indent="-22860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136" name="PlaceHolder 3"/>
          <p:cNvSpPr>
            <a:spLocks noGrp="1"/>
          </p:cNvSpPr>
          <p:nvPr>
            <p:ph type="ftr" idx="73"/>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Practical Statistics for Data Scientists, Ch. 1 &lt; </a:t>
            </a:r>
            <a:r>
              <a:rPr b="0" lang="en-US" sz="1200" strike="noStrike" u="sng">
                <a:solidFill>
                  <a:schemeClr val="dk1">
                    <a:tint val="75000"/>
                  </a:schemeClr>
                </a:solidFill>
                <a:effectLst/>
                <a:uFillTx/>
                <a:latin typeface="Calibri"/>
                <a:ea typeface="Calibri"/>
                <a:hlinkClick r:id="rId1"/>
              </a:rPr>
              <a:t>https://www.oreilly.com/library/view/practical-statistics-for/9781492072935/ch03.html</a:t>
            </a:r>
            <a:r>
              <a:rPr b="0" lang="en-US" sz="1200" strike="noStrike" u="none">
                <a:solidFill>
                  <a:schemeClr val="dk1">
                    <a:tint val="75000"/>
                  </a:schemeClr>
                </a:solidFill>
                <a:effectLst/>
                <a:uFillTx/>
                <a:latin typeface="Calibri"/>
                <a:ea typeface="Calibri"/>
              </a:rPr>
              <a:t> &gt; </a:t>
            </a:r>
            <a:endParaRPr b="0" lang="en-US" sz="1200" strike="noStrike" u="none">
              <a:solidFill>
                <a:srgbClr val="000000"/>
              </a:solidFill>
              <a:effectLst/>
              <a:uFillTx/>
              <a:latin typeface="Times New Roman"/>
            </a:endParaRPr>
          </a:p>
        </p:txBody>
      </p:sp>
      <p:pic>
        <p:nvPicPr>
          <p:cNvPr id="137" name="Picture 6" descr=""/>
          <p:cNvPicPr/>
          <p:nvPr/>
        </p:nvPicPr>
        <p:blipFill>
          <a:blip r:embed="rId2"/>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15"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ea typeface="Calibri"/>
              </a:rPr>
              <a:t>What is Data Pre-processing?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t>
            </a:r>
            <a:r>
              <a:rPr b="1" i="1" lang="en-US" sz="2000" strike="noStrike" u="none">
                <a:solidFill>
                  <a:srgbClr val="0070c0"/>
                </a:solidFill>
                <a:effectLst/>
                <a:uFillTx/>
                <a:latin typeface="Calibri"/>
                <a:ea typeface="Calibri"/>
              </a:rPr>
              <a:t>Data preprocessing can refer to manipulation or dropping of data before it is used in order to ensure or enhance performance</a:t>
            </a:r>
            <a:r>
              <a:rPr b="0" lang="en-US" sz="2000" strike="noStrike" u="none">
                <a:solidFill>
                  <a:schemeClr val="dk1"/>
                </a:solidFill>
                <a:effectLst/>
                <a:uFillTx/>
                <a:latin typeface="Calibri"/>
                <a:ea typeface="Calibri"/>
              </a:rPr>
              <a: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Data-gathering methods are often loosely controlled, resulting in out-of-range values (e.g., Income: −100), impossible data combinations (e.g., Sex: Male, Pregnant: Yes), and missing values, etc..., as a result data must go through a of refinement process in order to deal with the present impurities.</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t>
            </a:r>
            <a:r>
              <a:rPr b="1" lang="en-US" sz="2000" strike="noStrike" u="none">
                <a:solidFill>
                  <a:srgbClr val="0070c0"/>
                </a:solidFill>
                <a:effectLst/>
                <a:uFillTx/>
                <a:latin typeface="Calibri"/>
                <a:ea typeface="Calibri"/>
              </a:rPr>
              <a:t>Data preparation and filtering steps can take considerable amount of time.</a:t>
            </a:r>
            <a:r>
              <a:rPr b="0" lang="en-US" sz="2000" strike="noStrike" u="none">
                <a:solidFill>
                  <a:schemeClr val="dk1"/>
                </a:solidFill>
                <a:effectLst/>
                <a:uFillTx/>
                <a:latin typeface="Calibri"/>
                <a:ea typeface="Calibri"/>
              </a:rPr>
              <a: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Often, data cleaning and preparation is the most time consuming task in the analysis pipeline.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rgbClr val="000000"/>
                </a:solidFill>
                <a:effectLst/>
                <a:uFillTx/>
                <a:latin typeface="Calibri"/>
                <a:ea typeface="Calibri"/>
              </a:rPr>
              <a:t>"</a:t>
            </a:r>
            <a:r>
              <a:rPr b="1" i="1" lang="en-US" sz="2000" strike="noStrike" u="none">
                <a:solidFill>
                  <a:srgbClr val="0070c0"/>
                </a:solidFill>
                <a:effectLst/>
                <a:uFillTx/>
                <a:latin typeface="Calibri"/>
                <a:ea typeface="Calibri"/>
              </a:rPr>
              <a:t>Often, data preprocessing is the most important phase of a machine learning project.</a:t>
            </a:r>
            <a:r>
              <a:rPr b="0" lang="en-US" sz="2000" strike="noStrike" u="none">
                <a:solidFill>
                  <a:schemeClr val="dk1"/>
                </a:solidFill>
                <a:effectLst/>
                <a:uFillTx/>
                <a:latin typeface="Calibri"/>
                <a:ea typeface="Calibri"/>
              </a:rPr>
              <a: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Analyzing unprocessed data can affect the analysis and produce misleading results. If there is much noisy and unreliable data, then knowledge discovery during the analyzing phase is more difficult.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216" name="PlaceHolder 3"/>
          <p:cNvSpPr>
            <a:spLocks noGrp="1"/>
          </p:cNvSpPr>
          <p:nvPr>
            <p:ph type="ftr" idx="83"/>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Wiki &lt;</a:t>
            </a:r>
            <a:r>
              <a:rPr b="0" lang="en-US" sz="1200" strike="noStrike" u="sng">
                <a:solidFill>
                  <a:schemeClr val="dk1">
                    <a:tint val="75000"/>
                  </a:schemeClr>
                </a:solidFill>
                <a:effectLst/>
                <a:uFillTx/>
                <a:latin typeface="Calibri"/>
                <a:ea typeface="Calibri"/>
                <a:hlinkClick r:id="rId1"/>
              </a:rPr>
              <a:t>https://en.wikipedia.org/wiki/Data_pre-processing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17" name="Picture 6" descr=""/>
          <p:cNvPicPr/>
          <p:nvPr/>
        </p:nvPicPr>
        <p:blipFill>
          <a:blip r:embed="rId2"/>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2400" strike="noStrike" u="none">
                <a:solidFill>
                  <a:schemeClr val="dk1"/>
                </a:solidFill>
                <a:effectLst/>
                <a:uFillTx/>
                <a:latin typeface="Calibri Light"/>
                <a:ea typeface="Calibri Light"/>
              </a:rPr>
              <a:t>Data Science – Data Preparation </a:t>
            </a:r>
            <a:endParaRPr b="0" lang="en-US" sz="2400" strike="noStrike" u="none">
              <a:solidFill>
                <a:srgbClr val="000000"/>
              </a:solidFill>
              <a:effectLst/>
              <a:uFillTx/>
              <a:latin typeface="Arial"/>
            </a:endParaRPr>
          </a:p>
        </p:txBody>
      </p:sp>
      <p:sp>
        <p:nvSpPr>
          <p:cNvPr id="219" name="PlaceHolder 2"/>
          <p:cNvSpPr>
            <a:spLocks noGrp="1"/>
          </p:cNvSpPr>
          <p:nvPr>
            <p:ph/>
          </p:nvPr>
        </p:nvSpPr>
        <p:spPr>
          <a:xfrm>
            <a:off x="838080" y="1675440"/>
            <a:ext cx="10513440" cy="48081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ea typeface="Calibri"/>
              </a:rPr>
              <a:t>What is Data Pre-Processing?</a:t>
            </a:r>
            <a:endParaRPr b="0" lang="en-US" sz="2400" strike="noStrike" u="none">
              <a:solidFill>
                <a:srgbClr val="000000"/>
              </a:solidFill>
              <a:effectLst/>
              <a:uFillTx/>
              <a:latin typeface="Arial"/>
            </a:endParaRPr>
          </a:p>
          <a:p>
            <a:pPr indent="0" algn="ctr" defTabSz="914400">
              <a:lnSpc>
                <a:spcPct val="90000"/>
              </a:lnSpc>
              <a:spcBef>
                <a:spcPts val="1001"/>
              </a:spcBef>
              <a:buNone/>
              <a:tabLst>
                <a:tab algn="l" pos="0"/>
              </a:tabLst>
            </a:pPr>
            <a:r>
              <a:rPr b="1" lang="en-US" sz="2400" strike="noStrike" u="none">
                <a:solidFill>
                  <a:schemeClr val="dk1"/>
                </a:solidFill>
                <a:effectLst/>
                <a:uFillTx/>
                <a:latin typeface="Calibri"/>
                <a:ea typeface="Calibri"/>
              </a:rPr>
              <a:t>"</a:t>
            </a:r>
            <a:r>
              <a:rPr b="1" i="1" lang="en-US" sz="2400" strike="noStrike" u="none">
                <a:solidFill>
                  <a:srgbClr val="ff0000"/>
                </a:solidFill>
                <a:effectLst/>
                <a:uFillTx/>
                <a:latin typeface="Calibri"/>
                <a:ea typeface="Calibri"/>
              </a:rPr>
              <a:t>Separating the wheat from the chaff.</a:t>
            </a:r>
            <a:r>
              <a:rPr b="0" lang="en-US" sz="2400" strike="noStrike" u="none">
                <a:solidFill>
                  <a:schemeClr val="dk1"/>
                </a:solidFill>
                <a:effectLst/>
                <a:uFillTx/>
                <a:latin typeface="Calibri"/>
                <a:ea typeface="Calibri"/>
              </a:rPr>
              <a:t>"</a:t>
            </a:r>
            <a:endParaRPr b="0" lang="en-US" sz="24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400" strike="noStrike" u="none">
              <a:solidFill>
                <a:srgbClr val="000000"/>
              </a:solidFill>
              <a:effectLst/>
              <a:uFillTx/>
              <a:latin typeface="Arial"/>
            </a:endParaRPr>
          </a:p>
        </p:txBody>
      </p:sp>
      <p:sp>
        <p:nvSpPr>
          <p:cNvPr id="220" name="TextBox 7"/>
          <p:cNvSpPr/>
          <p:nvPr/>
        </p:nvSpPr>
        <p:spPr>
          <a:xfrm>
            <a:off x="8783640" y="6255360"/>
            <a:ext cx="2383200" cy="4593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algn="ctr" defTabSz="914400">
              <a:lnSpc>
                <a:spcPct val="100000"/>
              </a:lnSpc>
            </a:pPr>
            <a:r>
              <a:rPr b="1" i="1" lang="en-US" sz="2400" strike="noStrike" u="none">
                <a:solidFill>
                  <a:schemeClr val="lt1">
                    <a:lumMod val="50000"/>
                  </a:schemeClr>
                </a:solidFill>
                <a:effectLst/>
                <a:uFillTx/>
                <a:latin typeface="Calibri"/>
              </a:rPr>
              <a:t>from  </a:t>
            </a:r>
            <a:r>
              <a:rPr b="1" i="1" lang="en-US" sz="2400" strike="noStrike" u="sng">
                <a:solidFill>
                  <a:schemeClr val="lt1">
                    <a:lumMod val="50000"/>
                  </a:schemeClr>
                </a:solidFill>
                <a:effectLst/>
                <a:uFillTx/>
                <a:latin typeface="Calibri"/>
                <a:hlinkClick r:id="rId1"/>
              </a:rPr>
              <a:t>YouTube</a:t>
            </a:r>
            <a:endParaRPr b="0" lang="en-US" sz="2400" strike="noStrike" u="none">
              <a:solidFill>
                <a:srgbClr val="000000"/>
              </a:solidFill>
              <a:effectLst/>
              <a:uFillTx/>
              <a:latin typeface="Arial"/>
            </a:endParaRPr>
          </a:p>
        </p:txBody>
      </p:sp>
      <p:pic>
        <p:nvPicPr>
          <p:cNvPr id="221" name="Picture 6" descr="A picture containing grass, outdoor, hay, pile&#10;&#10;Description automatically generated"/>
          <p:cNvPicPr/>
          <p:nvPr/>
        </p:nvPicPr>
        <p:blipFill>
          <a:blip r:embed="rId2"/>
          <a:stretch/>
        </p:blipFill>
        <p:spPr>
          <a:xfrm>
            <a:off x="2958120" y="2749680"/>
            <a:ext cx="6274080" cy="3549960"/>
          </a:xfrm>
          <a:prstGeom prst="rect">
            <a:avLst/>
          </a:prstGeom>
          <a:noFill/>
          <a:ln w="0">
            <a:noFill/>
          </a:ln>
        </p:spPr>
      </p:pic>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2400" strike="noStrike" u="none">
                <a:solidFill>
                  <a:schemeClr val="dk1"/>
                </a:solidFill>
                <a:effectLst/>
                <a:uFillTx/>
                <a:latin typeface="Calibri Light"/>
                <a:ea typeface="Calibri Light"/>
              </a:rPr>
              <a:t>Data Science – Data Preparation </a:t>
            </a:r>
            <a:endParaRPr b="0" lang="en-US" sz="2400" strike="noStrike" u="none">
              <a:solidFill>
                <a:srgbClr val="000000"/>
              </a:solidFill>
              <a:effectLst/>
              <a:uFillTx/>
              <a:latin typeface="Arial"/>
            </a:endParaRPr>
          </a:p>
        </p:txBody>
      </p:sp>
      <p:sp>
        <p:nvSpPr>
          <p:cNvPr id="223" name="PlaceHolder 2"/>
          <p:cNvSpPr>
            <a:spLocks noGrp="1"/>
          </p:cNvSpPr>
          <p:nvPr>
            <p:ph/>
          </p:nvPr>
        </p:nvSpPr>
        <p:spPr>
          <a:xfrm>
            <a:off x="838080" y="1675440"/>
            <a:ext cx="10513440" cy="480816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ea typeface="Calibri"/>
              </a:rPr>
              <a:t>What is Data Pre-Processing?</a:t>
            </a:r>
            <a:endParaRPr b="0" lang="en-US" sz="2400" strike="noStrike" u="none">
              <a:solidFill>
                <a:srgbClr val="000000"/>
              </a:solidFill>
              <a:effectLst/>
              <a:uFillTx/>
              <a:latin typeface="Arial"/>
            </a:endParaRPr>
          </a:p>
          <a:p>
            <a:pPr indent="0" algn="ctr" defTabSz="914400">
              <a:lnSpc>
                <a:spcPct val="90000"/>
              </a:lnSpc>
              <a:spcBef>
                <a:spcPts val="1001"/>
              </a:spcBef>
              <a:buNone/>
              <a:tabLst>
                <a:tab algn="l" pos="0"/>
              </a:tabLst>
            </a:pPr>
            <a:r>
              <a:rPr b="1" lang="en-US" sz="2400" strike="noStrike" u="none">
                <a:solidFill>
                  <a:schemeClr val="dk1"/>
                </a:solidFill>
                <a:effectLst/>
                <a:uFillTx/>
                <a:latin typeface="Calibri"/>
                <a:ea typeface="Calibri"/>
              </a:rPr>
              <a:t>"</a:t>
            </a:r>
            <a:r>
              <a:rPr b="1" i="1" lang="en-US" sz="2400" strike="noStrike" u="none">
                <a:solidFill>
                  <a:srgbClr val="ff0000"/>
                </a:solidFill>
                <a:effectLst/>
                <a:uFillTx/>
                <a:latin typeface="Calibri"/>
                <a:ea typeface="Calibri"/>
              </a:rPr>
              <a:t>Separating the wheat from the chaff.</a:t>
            </a:r>
            <a:r>
              <a:rPr b="0" lang="en-US" sz="2400" strike="noStrike" u="none">
                <a:solidFill>
                  <a:schemeClr val="dk1"/>
                </a:solidFill>
                <a:effectLst/>
                <a:uFillTx/>
                <a:latin typeface="Calibri"/>
                <a:ea typeface="Calibri"/>
              </a:rPr>
              <a:t>"</a:t>
            </a:r>
            <a:endParaRPr b="0" lang="en-US" sz="24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400" strike="noStrike" u="none">
              <a:solidFill>
                <a:srgbClr val="000000"/>
              </a:solidFill>
              <a:effectLst/>
              <a:uFillTx/>
              <a:latin typeface="Arial"/>
            </a:endParaRPr>
          </a:p>
        </p:txBody>
      </p:sp>
      <p:sp>
        <p:nvSpPr>
          <p:cNvPr id="224" name="TextBox 7"/>
          <p:cNvSpPr/>
          <p:nvPr/>
        </p:nvSpPr>
        <p:spPr>
          <a:xfrm>
            <a:off x="8783640" y="6255360"/>
            <a:ext cx="2383200" cy="4593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algn="ctr" defTabSz="914400">
              <a:lnSpc>
                <a:spcPct val="100000"/>
              </a:lnSpc>
            </a:pPr>
            <a:r>
              <a:rPr b="1" i="1" lang="en-US" sz="2400" strike="noStrike" u="none">
                <a:solidFill>
                  <a:schemeClr val="lt1">
                    <a:lumMod val="50000"/>
                  </a:schemeClr>
                </a:solidFill>
                <a:effectLst/>
                <a:uFillTx/>
                <a:latin typeface="Calibri"/>
              </a:rPr>
              <a:t>from  </a:t>
            </a:r>
            <a:r>
              <a:rPr b="1" i="1" lang="en-US" sz="2400" strike="noStrike" u="sng">
                <a:solidFill>
                  <a:schemeClr val="lt1">
                    <a:lumMod val="50000"/>
                  </a:schemeClr>
                </a:solidFill>
                <a:effectLst/>
                <a:uFillTx/>
                <a:latin typeface="Calibri"/>
                <a:hlinkClick r:id="rId1"/>
              </a:rPr>
              <a:t>YouTube</a:t>
            </a:r>
            <a:endParaRPr b="0" lang="en-US" sz="2400" strike="noStrike" u="none">
              <a:solidFill>
                <a:srgbClr val="000000"/>
              </a:solidFill>
              <a:effectLst/>
              <a:uFillTx/>
              <a:latin typeface="Arial"/>
            </a:endParaRPr>
          </a:p>
        </p:txBody>
      </p:sp>
      <p:pic>
        <p:nvPicPr>
          <p:cNvPr id="225" name="Picture 6" descr="A picture containing grass, outdoor, hay, pile&#10;&#10;Description automatically generated"/>
          <p:cNvPicPr/>
          <p:nvPr/>
        </p:nvPicPr>
        <p:blipFill>
          <a:blip r:embed="rId2"/>
          <a:stretch/>
        </p:blipFill>
        <p:spPr>
          <a:xfrm>
            <a:off x="2958120" y="2749680"/>
            <a:ext cx="6274080" cy="3549960"/>
          </a:xfrm>
          <a:prstGeom prst="rect">
            <a:avLst/>
          </a:prstGeom>
          <a:noFill/>
          <a:ln w="0">
            <a:noFill/>
          </a:ln>
        </p:spPr>
      </p:pic>
      <p:cxnSp>
        <p:nvCxnSpPr>
          <p:cNvPr id="226" name="Straight Arrow Connector 3"/>
          <p:cNvCxnSpPr/>
          <p:nvPr/>
        </p:nvCxnSpPr>
        <p:spPr>
          <a:xfrm>
            <a:off x="1551600" y="5211360"/>
            <a:ext cx="3121560" cy="604800"/>
          </a:xfrm>
          <a:prstGeom prst="straightConnector1">
            <a:avLst/>
          </a:prstGeom>
          <a:ln w="57150">
            <a:solidFill>
              <a:srgbClr val="ffc000"/>
            </a:solidFill>
            <a:prstDash val="dash"/>
            <a:round/>
            <a:tailEnd len="med" type="triangle" w="med"/>
          </a:ln>
        </p:spPr>
      </p:cxnSp>
      <p:sp>
        <p:nvSpPr>
          <p:cNvPr id="227" name="TextBox 4"/>
          <p:cNvSpPr/>
          <p:nvPr/>
        </p:nvSpPr>
        <p:spPr>
          <a:xfrm>
            <a:off x="1057320" y="4821120"/>
            <a:ext cx="1378800" cy="4593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2400" strike="noStrike" u="none">
                <a:solidFill>
                  <a:srgbClr val="ffc000"/>
                </a:solidFill>
                <a:effectLst/>
                <a:uFillTx/>
                <a:latin typeface="Calibri"/>
              </a:rPr>
              <a:t>Bad Data</a:t>
            </a:r>
            <a:endParaRPr b="0" lang="en-US" sz="2400" strike="noStrike" u="none">
              <a:solidFill>
                <a:srgbClr val="000000"/>
              </a:solidFill>
              <a:effectLst/>
              <a:uFillTx/>
              <a:latin typeface="Arial"/>
            </a:endParaRPr>
          </a:p>
        </p:txBody>
      </p:sp>
      <p:sp>
        <p:nvSpPr>
          <p:cNvPr id="228" name="TextBox 6"/>
          <p:cNvSpPr/>
          <p:nvPr/>
        </p:nvSpPr>
        <p:spPr>
          <a:xfrm>
            <a:off x="9609840" y="1592280"/>
            <a:ext cx="1828800" cy="4593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2400" strike="noStrike" u="none">
                <a:solidFill>
                  <a:srgbClr val="00b050"/>
                </a:solidFill>
                <a:effectLst/>
                <a:uFillTx/>
                <a:latin typeface="Calibri"/>
              </a:rPr>
              <a:t>Good Data</a:t>
            </a:r>
            <a:endParaRPr b="0" lang="en-US" sz="2400" strike="noStrike" u="none">
              <a:solidFill>
                <a:srgbClr val="000000"/>
              </a:solidFill>
              <a:effectLst/>
              <a:uFillTx/>
              <a:latin typeface="Arial"/>
            </a:endParaRPr>
          </a:p>
        </p:txBody>
      </p:sp>
      <p:cxnSp>
        <p:nvCxnSpPr>
          <p:cNvPr id="229" name="Straight Arrow Connector 8"/>
          <p:cNvCxnSpPr/>
          <p:nvPr/>
        </p:nvCxnSpPr>
        <p:spPr>
          <a:xfrm flipH="1">
            <a:off x="7866720" y="2101680"/>
            <a:ext cx="2548800" cy="1188360"/>
          </a:xfrm>
          <a:prstGeom prst="straightConnector1">
            <a:avLst/>
          </a:prstGeom>
          <a:ln w="57150">
            <a:solidFill>
              <a:srgbClr val="00b050"/>
            </a:solidFill>
            <a:prstDash val="dash"/>
            <a:round/>
            <a:tailEnd len="med" type="triangle" w="med"/>
          </a:ln>
        </p:spPr>
      </p:cxnSp>
      <p:cxnSp>
        <p:nvCxnSpPr>
          <p:cNvPr id="230" name="Straight Arrow Connector 13"/>
          <p:cNvCxnSpPr/>
          <p:nvPr/>
        </p:nvCxnSpPr>
        <p:spPr>
          <a:xfrm>
            <a:off x="1762920" y="3143160"/>
            <a:ext cx="2536920" cy="531360"/>
          </a:xfrm>
          <a:prstGeom prst="straightConnector1">
            <a:avLst/>
          </a:prstGeom>
          <a:ln w="57150">
            <a:solidFill>
              <a:srgbClr val="4472c4"/>
            </a:solidFill>
            <a:prstDash val="dash"/>
            <a:round/>
            <a:tailEnd len="med" type="triangle" w="med"/>
          </a:ln>
        </p:spPr>
      </p:cxnSp>
      <p:sp>
        <p:nvSpPr>
          <p:cNvPr id="231" name="TextBox 15"/>
          <p:cNvSpPr/>
          <p:nvPr/>
        </p:nvSpPr>
        <p:spPr>
          <a:xfrm>
            <a:off x="839520" y="2744280"/>
            <a:ext cx="2106000" cy="45936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2400" strike="noStrike" u="none">
                <a:solidFill>
                  <a:srgbClr val="0070c0"/>
                </a:solidFill>
                <a:effectLst/>
                <a:uFillTx/>
                <a:latin typeface="Calibri"/>
              </a:rPr>
              <a:t>Pre-Processing</a:t>
            </a:r>
            <a:endParaRPr b="0" lang="en-US" sz="24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33" name="PlaceHolder 2"/>
          <p:cNvSpPr>
            <a:spLocks noGrp="1"/>
          </p:cNvSpPr>
          <p:nvPr>
            <p:ph/>
          </p:nvPr>
        </p:nvSpPr>
        <p:spPr>
          <a:xfrm>
            <a:off x="838080" y="1825560"/>
            <a:ext cx="10513440" cy="4496400"/>
          </a:xfrm>
          <a:prstGeom prst="rect">
            <a:avLst/>
          </a:prstGeom>
          <a:solidFill>
            <a:srgbClr val="f5c18e"/>
          </a:solid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ea typeface="Calibri"/>
              </a:rPr>
              <a:t>What is Data Pre-processing?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As with many topics, pre-processing is a broad topic, that is referenced and displayed in different packaging, for example (next slid);</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800" strike="noStrike" u="none">
                <a:solidFill>
                  <a:schemeClr val="dk1"/>
                </a:solidFill>
                <a:effectLst/>
                <a:uFillTx/>
                <a:latin typeface="Calibri"/>
                <a:ea typeface="Calibri"/>
              </a:rPr>
              <a:t>For our purpose, we will look at pre-processing as two high level main tasks that comprise most of the other subdivisions (slide next next). </a:t>
            </a:r>
            <a:endParaRPr b="0" lang="en-US" sz="2800" strike="noStrike" u="none">
              <a:solidFill>
                <a:srgbClr val="000000"/>
              </a:solidFill>
              <a:effectLst/>
              <a:uFillTx/>
              <a:latin typeface="Arial"/>
            </a:endParaRPr>
          </a:p>
        </p:txBody>
      </p:sp>
      <p:sp>
        <p:nvSpPr>
          <p:cNvPr id="234" name="PlaceHolder 3"/>
          <p:cNvSpPr>
            <a:spLocks noGrp="1"/>
          </p:cNvSpPr>
          <p:nvPr>
            <p:ph type="ftr" idx="84"/>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Wiki &lt;</a:t>
            </a:r>
            <a:r>
              <a:rPr b="0" lang="en-US" sz="1200" strike="noStrike" u="sng">
                <a:solidFill>
                  <a:schemeClr val="dk1">
                    <a:tint val="75000"/>
                  </a:schemeClr>
                </a:solidFill>
                <a:effectLst/>
                <a:uFillTx/>
                <a:latin typeface="Calibri"/>
                <a:ea typeface="Calibri"/>
                <a:hlinkClick r:id="rId1"/>
              </a:rPr>
              <a:t>https://en.wikipedia.org/wiki/Data_pre-processing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35" name="Picture 6" descr=""/>
          <p:cNvPicPr/>
          <p:nvPr/>
        </p:nvPicPr>
        <p:blipFill>
          <a:blip r:embed="rId2"/>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0" lang="en-US" sz="4400" strike="noStrike" u="none">
                <a:solidFill>
                  <a:schemeClr val="dk1"/>
                </a:solidFill>
                <a:effectLst/>
                <a:uFillTx/>
                <a:latin typeface="Calibri Light"/>
              </a:rPr>
              <a:t>PRE-PROCESSING</a:t>
            </a:r>
            <a:endParaRPr b="0" lang="en-US" sz="4400" strike="noStrike" u="none">
              <a:solidFill>
                <a:srgbClr val="000000"/>
              </a:solidFill>
              <a:effectLst/>
              <a:uFillTx/>
              <a:latin typeface="Arial"/>
            </a:endParaRPr>
          </a:p>
        </p:txBody>
      </p:sp>
      <p:pic>
        <p:nvPicPr>
          <p:cNvPr id="237" name="Picture 4" descr="Graphical user interface, text, application&#10;&#10;Description automatically generated"/>
          <p:cNvPicPr/>
          <p:nvPr/>
        </p:nvPicPr>
        <p:blipFill>
          <a:blip r:embed="rId1"/>
          <a:stretch/>
        </p:blipFill>
        <p:spPr>
          <a:xfrm>
            <a:off x="1618560" y="1386720"/>
            <a:ext cx="3653640" cy="4695480"/>
          </a:xfrm>
          <a:prstGeom prst="rect">
            <a:avLst/>
          </a:prstGeom>
          <a:noFill/>
          <a:ln w="0">
            <a:noFill/>
          </a:ln>
        </p:spPr>
      </p:pic>
      <p:pic>
        <p:nvPicPr>
          <p:cNvPr id="238" name="Picture 5" descr="Diagram&#10;&#10;Description automatically generated"/>
          <p:cNvPicPr/>
          <p:nvPr/>
        </p:nvPicPr>
        <p:blipFill>
          <a:blip r:embed="rId2"/>
          <a:stretch/>
        </p:blipFill>
        <p:spPr>
          <a:xfrm>
            <a:off x="5648040" y="1178280"/>
            <a:ext cx="5523480" cy="4591440"/>
          </a:xfrm>
          <a:prstGeom prst="rect">
            <a:avLst/>
          </a:prstGeom>
          <a:noFill/>
          <a:ln w="0">
            <a:noFill/>
          </a:ln>
        </p:spPr>
      </p:pic>
      <p:sp>
        <p:nvSpPr>
          <p:cNvPr id="239" name="TextBox 5"/>
          <p:cNvSpPr/>
          <p:nvPr/>
        </p:nvSpPr>
        <p:spPr>
          <a:xfrm>
            <a:off x="221760" y="6086880"/>
            <a:ext cx="5281200" cy="6440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lang="en-US" sz="1800" strike="noStrike" u="sng">
                <a:solidFill>
                  <a:schemeClr val="dk1"/>
                </a:solidFill>
                <a:effectLst/>
                <a:uFillTx/>
                <a:latin typeface="Calibri"/>
                <a:ea typeface="Calibri"/>
                <a:hlinkClick r:id="rId3"/>
              </a:rPr>
              <a:t>https://www.frontiersin.org/articles/10.3389/fenrg.2021.652801/full</a:t>
            </a:r>
            <a:r>
              <a:rPr b="0" lang="en-US" sz="1800" strike="noStrike" u="none">
                <a:solidFill>
                  <a:schemeClr val="dk1"/>
                </a:solidFill>
                <a:effectLst/>
                <a:uFillTx/>
                <a:latin typeface="Calibri"/>
                <a:ea typeface="Calibri"/>
              </a:rPr>
              <a:t> </a:t>
            </a:r>
            <a:endParaRPr b="0" lang="en-US" sz="1800" strike="noStrike" u="none">
              <a:solidFill>
                <a:srgbClr val="000000"/>
              </a:solidFill>
              <a:effectLst/>
              <a:uFillTx/>
              <a:latin typeface="Arial"/>
            </a:endParaRPr>
          </a:p>
        </p:txBody>
      </p:sp>
      <p:sp>
        <p:nvSpPr>
          <p:cNvPr id="240" name="TextBox 6"/>
          <p:cNvSpPr/>
          <p:nvPr/>
        </p:nvSpPr>
        <p:spPr>
          <a:xfrm>
            <a:off x="6091200" y="6091200"/>
            <a:ext cx="5419440" cy="6440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lang="en-US" sz="1800" strike="noStrike" u="sng">
                <a:solidFill>
                  <a:schemeClr val="dk1"/>
                </a:solidFill>
                <a:effectLst/>
                <a:uFillTx/>
                <a:latin typeface="Calibri"/>
                <a:ea typeface="Calibri"/>
                <a:hlinkClick r:id="rId4"/>
              </a:rPr>
              <a:t>https://www.analyticsvidhya.com/blog/2021/08/data-preprocessing-in-data-mining-a-hands-on-guide/</a:t>
            </a:r>
            <a:r>
              <a:rPr b="0" lang="en-US" sz="1800" strike="noStrike" u="none">
                <a:solidFill>
                  <a:schemeClr val="dk1"/>
                </a:solidFill>
                <a:effectLst/>
                <a:uFillTx/>
                <a:latin typeface="Calibri"/>
                <a:ea typeface="Calibri"/>
              </a:rPr>
              <a:t> </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1"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42"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ea typeface="Calibri"/>
              </a:rPr>
              <a:t>What is Data Pre-processing?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t>
            </a:r>
            <a:r>
              <a:rPr b="1" i="1" lang="en-US" sz="2000" strike="noStrike" u="none">
                <a:solidFill>
                  <a:srgbClr val="0070c0"/>
                </a:solidFill>
                <a:effectLst/>
                <a:uFillTx/>
                <a:latin typeface="Calibri"/>
                <a:ea typeface="Calibri"/>
              </a:rPr>
              <a:t>Data preprocessing can refer to </a:t>
            </a:r>
            <a:r>
              <a:rPr b="1" i="1" lang="en-US" sz="2400" strike="noStrike" u="none">
                <a:solidFill>
                  <a:srgbClr val="ff0000"/>
                </a:solidFill>
                <a:effectLst/>
                <a:uFillTx/>
                <a:latin typeface="Calibri"/>
                <a:ea typeface="Calibri"/>
              </a:rPr>
              <a:t>dropping </a:t>
            </a:r>
            <a:r>
              <a:rPr b="1" i="1" lang="en-US" sz="2000" strike="noStrike" u="none">
                <a:solidFill>
                  <a:srgbClr val="0070c0"/>
                </a:solidFill>
                <a:effectLst/>
                <a:uFillTx/>
                <a:latin typeface="Calibri"/>
                <a:ea typeface="Calibri"/>
              </a:rPr>
              <a:t>or </a:t>
            </a:r>
            <a:r>
              <a:rPr b="1" i="1" lang="en-US" sz="2400" strike="noStrike" u="none">
                <a:solidFill>
                  <a:schemeClr val="accent4"/>
                </a:solidFill>
                <a:effectLst/>
                <a:uFillTx/>
                <a:latin typeface="Calibri"/>
                <a:ea typeface="Calibri"/>
              </a:rPr>
              <a:t>manipulating </a:t>
            </a:r>
            <a:r>
              <a:rPr b="1" i="1" lang="en-US" sz="2000" strike="noStrike" u="none">
                <a:solidFill>
                  <a:srgbClr val="0070c0"/>
                </a:solidFill>
                <a:effectLst/>
                <a:uFillTx/>
                <a:latin typeface="Calibri"/>
                <a:ea typeface="Calibri"/>
              </a:rPr>
              <a:t>of data before it is used in order to ensure or enhance performance</a:t>
            </a:r>
            <a:r>
              <a:rPr b="0" lang="en-US" sz="2000" strike="noStrike" u="none">
                <a:solidFill>
                  <a:schemeClr val="dk1"/>
                </a:solidFill>
                <a:effectLst/>
                <a:uFillTx/>
                <a:latin typeface="Calibri"/>
                <a:ea typeface="Calibri"/>
              </a:rPr>
              <a:t>.” -Wiki</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Cleaning</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Transformation </a:t>
            </a:r>
            <a:endParaRPr b="0" lang="en-US" sz="2000" strike="noStrike" u="none">
              <a:solidFill>
                <a:srgbClr val="000000"/>
              </a:solidFill>
              <a:effectLst/>
              <a:uFillTx/>
              <a:latin typeface="Arial"/>
            </a:endParaRPr>
          </a:p>
        </p:txBody>
      </p:sp>
      <p:sp>
        <p:nvSpPr>
          <p:cNvPr id="243" name="PlaceHolder 3"/>
          <p:cNvSpPr>
            <a:spLocks noGrp="1"/>
          </p:cNvSpPr>
          <p:nvPr>
            <p:ph type="ftr" idx="85"/>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Wiki &lt;</a:t>
            </a:r>
            <a:r>
              <a:rPr b="0" lang="en-US" sz="1200" strike="noStrike" u="sng">
                <a:solidFill>
                  <a:schemeClr val="dk1">
                    <a:tint val="75000"/>
                  </a:schemeClr>
                </a:solidFill>
                <a:effectLst/>
                <a:uFillTx/>
                <a:latin typeface="Calibri"/>
                <a:ea typeface="Calibri"/>
                <a:hlinkClick r:id="rId1"/>
              </a:rPr>
              <a:t>https://en.wikipedia.org/wiki/Data_pre-processing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44" name="Picture 6" descr=""/>
          <p:cNvPicPr/>
          <p:nvPr/>
        </p:nvPicPr>
        <p:blipFill>
          <a:blip r:embed="rId2"/>
          <a:stretch/>
        </p:blipFill>
        <p:spPr>
          <a:xfrm>
            <a:off x="9521280" y="359280"/>
            <a:ext cx="1829160" cy="1340280"/>
          </a:xfrm>
          <a:prstGeom prst="rect">
            <a:avLst/>
          </a:prstGeom>
          <a:noFill/>
          <a:ln w="0">
            <a:noFill/>
          </a:ln>
        </p:spPr>
      </p:pic>
      <p:pic>
        <p:nvPicPr>
          <p:cNvPr id="245" name="Picture 6" descr="Shape, arrow&#10;&#10;Description automatically generated"/>
          <p:cNvPicPr/>
          <p:nvPr/>
        </p:nvPicPr>
        <p:blipFill>
          <a:blip r:embed="rId3"/>
          <a:stretch/>
        </p:blipFill>
        <p:spPr>
          <a:xfrm>
            <a:off x="595800" y="3348000"/>
            <a:ext cx="11095200" cy="2306880"/>
          </a:xfrm>
          <a:prstGeom prst="rect">
            <a:avLst/>
          </a:prstGeom>
          <a:noFill/>
          <a:ln w="0">
            <a:noFill/>
          </a:ln>
        </p:spPr>
      </p:pic>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47" name="PlaceHolder 2"/>
          <p:cNvSpPr>
            <a:spLocks noGrp="1"/>
          </p:cNvSpPr>
          <p:nvPr>
            <p:ph/>
          </p:nvPr>
        </p:nvSpPr>
        <p:spPr>
          <a:xfrm>
            <a:off x="838080" y="1825560"/>
            <a:ext cx="10513440" cy="4669560"/>
          </a:xfrm>
          <a:prstGeom prst="rect">
            <a:avLst/>
          </a:prstGeom>
          <a:noFill/>
          <a:ln w="0">
            <a:noFill/>
          </a:ln>
        </p:spPr>
        <p:txBody>
          <a:bodyPr lIns="91440" rIns="91440" tIns="45720" bIns="45720" anchor="t">
            <a:noAutofit/>
          </a:bodyPr>
          <a:p>
            <a:pPr marL="228600" indent="-22860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What is Data Pre-processing?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t>
            </a:r>
            <a:r>
              <a:rPr b="1" i="1" lang="en-US" sz="2100" strike="noStrike" u="none">
                <a:solidFill>
                  <a:srgbClr val="ff0000"/>
                </a:solidFill>
                <a:effectLst/>
                <a:uFillTx/>
                <a:latin typeface="Calibri"/>
                <a:ea typeface="Calibri"/>
              </a:rPr>
              <a:t>Data cleaning is the process that removes data that does not belong in your dataset.</a:t>
            </a: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Data cleaning is the process of detecting and fixing, removing incorrect, corrupted, incorrectly formatted, duplicate, or incomplete data within a dataset. When combining multiple data sources, there are many opportunities for data to be duplicated or mislabeled.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t>
            </a:r>
            <a:r>
              <a:rPr b="1" i="1" lang="en-US" sz="2100" strike="noStrike" u="none">
                <a:solidFill>
                  <a:schemeClr val="accent4"/>
                </a:solidFill>
                <a:effectLst/>
                <a:uFillTx/>
                <a:latin typeface="Calibri"/>
                <a:ea typeface="Calibri"/>
              </a:rPr>
              <a:t>Data transformation is the process of converting data from one format or structure into another.</a:t>
            </a: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Transformation, also known as data wrangling, or data munging, is the process of mapping data from one "raw" data form into another format with the intent of making it more appropriate. Transformations usually are the result of a need that arises from using a particular model.  For example, often times text data is transformed into a numerical format in order to allow traditional models/algorithms to have faster processing time: the information is the same, the format changes. </a:t>
            </a:r>
            <a:endParaRPr b="0" lang="en-US" sz="2100" strike="noStrike" u="none">
              <a:solidFill>
                <a:srgbClr val="000000"/>
              </a:solidFill>
              <a:effectLst/>
              <a:uFillTx/>
              <a:latin typeface="Arial"/>
            </a:endParaRPr>
          </a:p>
        </p:txBody>
      </p:sp>
      <p:sp>
        <p:nvSpPr>
          <p:cNvPr id="248" name="PlaceHolder 3"/>
          <p:cNvSpPr>
            <a:spLocks noGrp="1"/>
          </p:cNvSpPr>
          <p:nvPr>
            <p:ph type="ftr" idx="86"/>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Clean vs Transform&lt;</a:t>
            </a:r>
            <a:r>
              <a:rPr b="0" lang="en-US" sz="1200" strike="noStrike" u="sng">
                <a:solidFill>
                  <a:schemeClr val="dk1">
                    <a:tint val="75000"/>
                  </a:schemeClr>
                </a:solidFill>
                <a:effectLst/>
                <a:uFillTx/>
                <a:latin typeface="Calibri"/>
                <a:ea typeface="Calibri"/>
                <a:hlinkClick r:id="rId1"/>
              </a:rPr>
              <a:t>https://www.tableau.com/learn/articles/what-is-data-cleaning</a:t>
            </a:r>
            <a:r>
              <a:rPr b="0" lang="en-US" sz="1200" strike="noStrike" u="none">
                <a:solidFill>
                  <a:schemeClr val="dk1">
                    <a:tint val="75000"/>
                  </a:schemeClr>
                </a:solidFill>
                <a:effectLst/>
                <a:uFillTx/>
                <a:latin typeface="Calibri"/>
                <a:ea typeface="Calibri"/>
              </a:rPr>
              <a:t>&gt;; Data Wrangling &lt;</a:t>
            </a:r>
            <a:r>
              <a:rPr b="0" lang="en-US" sz="1200" strike="noStrike" u="sng">
                <a:solidFill>
                  <a:schemeClr val="dk1">
                    <a:tint val="75000"/>
                  </a:schemeClr>
                </a:solidFill>
                <a:effectLst/>
                <a:uFillTx/>
                <a:latin typeface="Calibri"/>
                <a:ea typeface="Calibri"/>
                <a:hlinkClick r:id="rId2"/>
              </a:rPr>
              <a:t>https://en.wikipedia.org/wiki/Data_wrangling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49" name="Picture 6" descr=""/>
          <p:cNvPicPr/>
          <p:nvPr/>
        </p:nvPicPr>
        <p:blipFill>
          <a:blip r:embed="rId3"/>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51"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Cleaning vs Wrangling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252" name="PlaceHolder 3"/>
          <p:cNvSpPr>
            <a:spLocks noGrp="1"/>
          </p:cNvSpPr>
          <p:nvPr>
            <p:ph type="ftr" idx="87"/>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Medium &lt;</a:t>
            </a:r>
            <a:r>
              <a:rPr b="0" lang="en-US" sz="1200" strike="noStrike" u="sng">
                <a:solidFill>
                  <a:schemeClr val="dk1">
                    <a:tint val="75000"/>
                  </a:schemeClr>
                </a:solidFill>
                <a:effectLst/>
                <a:uFillTx/>
                <a:latin typeface="Calibri"/>
                <a:ea typeface="Calibri"/>
                <a:hlinkClick r:id="rId1"/>
              </a:rPr>
              <a:t>https://blog.devgenius.io/data-cleaning-vs-data-wrangling-3577827e28a7</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53" name="Picture 6" descr=""/>
          <p:cNvPicPr/>
          <p:nvPr/>
        </p:nvPicPr>
        <p:blipFill>
          <a:blip r:embed="rId2"/>
          <a:stretch/>
        </p:blipFill>
        <p:spPr>
          <a:xfrm>
            <a:off x="9521280" y="359280"/>
            <a:ext cx="1829160" cy="1340280"/>
          </a:xfrm>
          <a:prstGeom prst="rect">
            <a:avLst/>
          </a:prstGeom>
          <a:noFill/>
          <a:ln w="0">
            <a:noFill/>
          </a:ln>
        </p:spPr>
      </p:pic>
      <p:pic>
        <p:nvPicPr>
          <p:cNvPr id="254" name="Picture 6" descr="Graphical user interface, application&#10;&#10;Description automatically generated"/>
          <p:cNvPicPr/>
          <p:nvPr/>
        </p:nvPicPr>
        <p:blipFill>
          <a:blip r:embed="rId3"/>
          <a:stretch/>
        </p:blipFill>
        <p:spPr>
          <a:xfrm>
            <a:off x="868320" y="2177640"/>
            <a:ext cx="10441800" cy="4163400"/>
          </a:xfrm>
          <a:prstGeom prst="rect">
            <a:avLst/>
          </a:prstGeom>
          <a:noFill/>
          <a:ln w="0">
            <a:noFill/>
          </a:ln>
        </p:spPr>
      </p:pic>
      <p:sp>
        <p:nvSpPr>
          <p:cNvPr id="255" name="TextBox 6"/>
          <p:cNvSpPr/>
          <p:nvPr/>
        </p:nvSpPr>
        <p:spPr>
          <a:xfrm>
            <a:off x="8869320" y="5694120"/>
            <a:ext cx="2741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chemeClr val="lt1">
                    <a:lumMod val="50000"/>
                  </a:schemeClr>
                </a:solidFill>
                <a:effectLst/>
                <a:uFillTx/>
                <a:latin typeface="Calibri"/>
              </a:rPr>
              <a:t>from </a:t>
            </a:r>
            <a:r>
              <a:rPr b="0" i="1" lang="en-US" sz="1800" strike="noStrike" u="sng">
                <a:solidFill>
                  <a:schemeClr val="lt1">
                    <a:lumMod val="50000"/>
                  </a:schemeClr>
                </a:solidFill>
                <a:effectLst/>
                <a:uFillTx/>
                <a:latin typeface="Calibri"/>
                <a:hlinkClick r:id="rId4"/>
              </a:rPr>
              <a:t>Dr. Monica</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57"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Cleaning vs Wrangling  Operations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pic>
        <p:nvPicPr>
          <p:cNvPr id="258" name="Picture 6" descr=""/>
          <p:cNvPicPr/>
          <p:nvPr/>
        </p:nvPicPr>
        <p:blipFill>
          <a:blip r:embed="rId1"/>
          <a:stretch/>
        </p:blipFill>
        <p:spPr>
          <a:xfrm>
            <a:off x="9521280" y="359280"/>
            <a:ext cx="1829160" cy="1340280"/>
          </a:xfrm>
          <a:prstGeom prst="rect">
            <a:avLst/>
          </a:prstGeom>
          <a:noFill/>
          <a:ln w="0">
            <a:noFill/>
          </a:ln>
        </p:spPr>
      </p:pic>
      <p:graphicFrame>
        <p:nvGraphicFramePr>
          <p:cNvPr id="259" name="Table 7"/>
          <p:cNvGraphicFramePr/>
          <p:nvPr/>
        </p:nvGraphicFramePr>
        <p:xfrm>
          <a:off x="941400" y="2230560"/>
          <a:ext cx="4449600" cy="3705120"/>
        </p:xfrm>
        <a:graphic>
          <a:graphicData uri="http://schemas.openxmlformats.org/drawingml/2006/table">
            <a:tbl>
              <a:tblPr/>
              <a:tblGrid>
                <a:gridCol w="4449960"/>
              </a:tblGrid>
              <a:tr h="538560">
                <a:tc>
                  <a:txBody>
                    <a:bodyPr anchor="t">
                      <a:noAutofit/>
                    </a:bodyPr>
                    <a:p>
                      <a:pPr defTabSz="914400">
                        <a:lnSpc>
                          <a:spcPct val="100000"/>
                        </a:lnSpc>
                      </a:pPr>
                      <a:r>
                        <a:rPr b="1" lang="en-US" sz="2100" strike="noStrike" u="none">
                          <a:solidFill>
                            <a:schemeClr val="lt1"/>
                          </a:solidFill>
                          <a:effectLst/>
                          <a:uFillTx/>
                          <a:latin typeface="Calibri"/>
                        </a:rPr>
                        <a:t>Cleaning </a:t>
                      </a:r>
                      <a:endParaRPr b="0" lang="en-US" sz="2100" strike="noStrike" u="none">
                        <a:solidFill>
                          <a:srgbClr val="ffffff"/>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chemeClr val="accent6"/>
                    </a:solidFill>
                  </a:tcPr>
                </a:tc>
              </a:tr>
              <a:tr h="572040">
                <a:tc>
                  <a:txBody>
                    <a:bodyPr anchor="t">
                      <a:noAutofit/>
                    </a:bodyPr>
                    <a:p>
                      <a:pPr defTabSz="914400">
                        <a:lnSpc>
                          <a:spcPct val="100000"/>
                        </a:lnSpc>
                      </a:pPr>
                      <a:r>
                        <a:rPr b="0" lang="en-US" sz="2100" strike="noStrike" u="none">
                          <a:solidFill>
                            <a:schemeClr val="dk1"/>
                          </a:solidFill>
                          <a:effectLst/>
                          <a:uFillTx/>
                          <a:latin typeface="Calibri"/>
                        </a:rPr>
                        <a:t>Remove irrelevant observations</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6">
                        <a:tint val="4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Remove duplicates</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6">
                        <a:tint val="20000"/>
                      </a:schemeClr>
                    </a:solidFill>
                  </a:tcPr>
                </a:tc>
              </a:tr>
              <a:tr h="572040">
                <a:tc>
                  <a:txBody>
                    <a:bodyPr anchor="t">
                      <a:noAutofit/>
                    </a:bodyPr>
                    <a:p>
                      <a:pPr defTabSz="914400">
                        <a:lnSpc>
                          <a:spcPct val="100000"/>
                        </a:lnSpc>
                      </a:pPr>
                      <a:r>
                        <a:rPr b="0" lang="en-US" sz="2100" strike="noStrike" u="none">
                          <a:solidFill>
                            <a:schemeClr val="dk1"/>
                          </a:solidFill>
                          <a:effectLst/>
                          <a:uFillTx/>
                          <a:latin typeface="Calibri"/>
                        </a:rPr>
                        <a:t>Fix structural errors ( dates, numbers, lower case letters, type conversions, same convention)</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6">
                        <a:tint val="4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Handle missing data</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6">
                        <a:tint val="2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Sanity checks  (conflicting  observations)</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6">
                        <a:tint val="40000"/>
                      </a:schemeClr>
                    </a:solidFill>
                  </a:tcPr>
                </a:tc>
              </a:tr>
            </a:tbl>
          </a:graphicData>
        </a:graphic>
      </p:graphicFrame>
      <p:graphicFrame>
        <p:nvGraphicFramePr>
          <p:cNvPr id="260" name="Table 7"/>
          <p:cNvGraphicFramePr/>
          <p:nvPr/>
        </p:nvGraphicFramePr>
        <p:xfrm>
          <a:off x="6113520" y="2265480"/>
          <a:ext cx="4449600" cy="3856680"/>
        </p:xfrm>
        <a:graphic>
          <a:graphicData uri="http://schemas.openxmlformats.org/drawingml/2006/table">
            <a:tbl>
              <a:tblPr/>
              <a:tblGrid>
                <a:gridCol w="4449960"/>
              </a:tblGrid>
              <a:tr h="538560">
                <a:tc>
                  <a:txBody>
                    <a:bodyPr anchor="t">
                      <a:noAutofit/>
                    </a:bodyPr>
                    <a:p>
                      <a:pPr defTabSz="914400">
                        <a:lnSpc>
                          <a:spcPct val="100000"/>
                        </a:lnSpc>
                      </a:pPr>
                      <a:r>
                        <a:rPr b="1" lang="en-US" sz="2100" strike="noStrike" u="none">
                          <a:solidFill>
                            <a:schemeClr val="lt1"/>
                          </a:solidFill>
                          <a:effectLst/>
                          <a:uFillTx/>
                          <a:latin typeface="Calibri"/>
                        </a:rPr>
                        <a:t>Wrangling </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38160">
                      <a:solidFill>
                        <a:srgbClr val="ffffff"/>
                      </a:solidFill>
                      <a:prstDash val="solid"/>
                    </a:lnB>
                    <a:solidFill>
                      <a:schemeClr val="accent4"/>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Dataset ops (sort, select, merge, group)</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4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Standardization</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2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Normalization</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4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Outliers</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2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Encoding  (one hot encoding, dummy variables, …) </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40000"/>
                      </a:schemeClr>
                    </a:solidFill>
                  </a:tcPr>
                </a:tc>
              </a:tr>
              <a:tr h="538560">
                <a:tc>
                  <a:txBody>
                    <a:bodyPr anchor="t">
                      <a:noAutofit/>
                    </a:bodyPr>
                    <a:p>
                      <a:pPr defTabSz="914400">
                        <a:lnSpc>
                          <a:spcPct val="100000"/>
                        </a:lnSpc>
                      </a:pPr>
                      <a:r>
                        <a:rPr b="0" lang="en-US" sz="2100" strike="noStrike" u="none">
                          <a:solidFill>
                            <a:schemeClr val="dk1"/>
                          </a:solidFill>
                          <a:effectLst/>
                          <a:uFillTx/>
                          <a:latin typeface="Calibri"/>
                        </a:rPr>
                        <a:t>Dimensionality reduction </a:t>
                      </a:r>
                      <a:endParaRPr b="0" lang="en-US" sz="2100" strike="noStrike" u="none">
                        <a:solidFill>
                          <a:srgbClr val="000000"/>
                        </a:solidFill>
                        <a:effectLst/>
                        <a:uFillTx/>
                        <a:latin typeface="Arial"/>
                      </a:endParaRPr>
                    </a:p>
                  </a:txBody>
                  <a:tcPr anchor="t" marL="91440" marR="91440">
                    <a:lnL w="12240">
                      <a:solidFill>
                        <a:srgbClr val="ffffff"/>
                      </a:solidFill>
                      <a:prstDash val="solid"/>
                    </a:lnL>
                    <a:lnR w="12240">
                      <a:solidFill>
                        <a:srgbClr val="ffffff"/>
                      </a:solidFill>
                      <a:prstDash val="solid"/>
                    </a:lnR>
                    <a:lnT w="12240">
                      <a:solidFill>
                        <a:srgbClr val="ffffff"/>
                      </a:solidFill>
                      <a:prstDash val="solid"/>
                    </a:lnT>
                    <a:lnB w="12240">
                      <a:solidFill>
                        <a:srgbClr val="ffffff"/>
                      </a:solidFill>
                      <a:prstDash val="solid"/>
                    </a:lnB>
                    <a:solidFill>
                      <a:schemeClr val="accent4">
                        <a:tint val="20000"/>
                      </a:schemeClr>
                    </a:solidFill>
                  </a:tcPr>
                </a:tc>
              </a:tr>
            </a:tbl>
          </a:graphicData>
        </a:graphic>
      </p:graphicFrame>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93e9be"/>
        </a:solidFill>
      </p:bgPr>
    </p:bg>
    <p:spTree>
      <p:nvGrpSpPr>
        <p:cNvPr id="1" name=""/>
        <p:cNvGrpSpPr/>
        <p:nvPr/>
      </p:nvGrpSpPr>
      <p:grpSpPr>
        <a:xfrm>
          <a:off x="0" y="0"/>
          <a:ext cx="0" cy="0"/>
          <a:chOff x="0" y="0"/>
          <a:chExt cx="0" cy="0"/>
        </a:xfrm>
      </p:grpSpPr>
      <p:sp>
        <p:nvSpPr>
          <p:cNvPr id="261" name="PlaceHolder 1"/>
          <p:cNvSpPr>
            <a:spLocks noGrp="1"/>
          </p:cNvSpPr>
          <p:nvPr>
            <p:ph/>
          </p:nvPr>
        </p:nvSpPr>
        <p:spPr>
          <a:xfrm>
            <a:off x="528840" y="2066400"/>
            <a:ext cx="10966680" cy="357804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i="1" lang="en-US" sz="2800" strike="noStrike" u="sng">
                <a:solidFill>
                  <a:schemeClr val="dk1"/>
                </a:solidFill>
                <a:effectLst/>
                <a:uFillTx/>
                <a:latin typeface="Calibri"/>
                <a:ea typeface="Calibri"/>
              </a:rPr>
              <a:t>Explain</a:t>
            </a:r>
            <a:endParaRPr b="0" lang="en-US" sz="28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800" strike="noStrike" u="none">
                <a:solidFill>
                  <a:schemeClr val="dk1"/>
                </a:solidFill>
                <a:effectLst/>
                <a:uFillTx/>
                <a:latin typeface="Calibri"/>
                <a:ea typeface="Calibri"/>
              </a:rPr>
              <a:t>- Missing Data techniques (Imputation, deletion) </a:t>
            </a:r>
            <a:endParaRPr b="0" lang="en-US" sz="28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800" strike="noStrike" u="none">
                <a:solidFill>
                  <a:schemeClr val="dk1"/>
                </a:solidFill>
                <a:effectLst/>
                <a:uFillTx/>
                <a:latin typeface="Calibri"/>
                <a:ea typeface="Calibri"/>
              </a:rPr>
              <a:t>- Encoding (One hot encoding, dummy variables </a:t>
            </a:r>
            <a:r>
              <a:rPr b="0" lang="en-US" sz="2800" strike="noStrike" u="none">
                <a:solidFill>
                  <a:schemeClr val="dk1"/>
                </a:solidFill>
                <a:effectLst/>
                <a:uFillTx/>
                <a:latin typeface="Calibri"/>
                <a:ea typeface="Calibri"/>
              </a:rPr>
              <a:t>)</a:t>
            </a:r>
            <a:endParaRPr b="0" lang="en-US" sz="28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8"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Preparation</a:t>
            </a:r>
            <a:endParaRPr b="0" lang="en-US" sz="4400" strike="noStrike" u="none">
              <a:solidFill>
                <a:srgbClr val="000000"/>
              </a:solidFill>
              <a:effectLst/>
              <a:uFillTx/>
              <a:latin typeface="Arial"/>
            </a:endParaRPr>
          </a:p>
        </p:txBody>
      </p:sp>
      <p:sp>
        <p:nvSpPr>
          <p:cNvPr id="139"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Data Example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100" strike="noStrike" u="none">
                <a:solidFill>
                  <a:srgbClr val="0070c0"/>
                </a:solidFill>
                <a:effectLst/>
                <a:uFillTx/>
                <a:latin typeface="Calibri"/>
                <a:ea typeface="Calibri"/>
              </a:rPr>
              <a:t>Dataset name</a:t>
            </a:r>
            <a:r>
              <a:rPr b="1" lang="en-US" sz="2100" strike="noStrike" u="none">
                <a:solidFill>
                  <a:schemeClr val="dk1"/>
                </a:solidFill>
                <a:effectLst/>
                <a:uFillTx/>
                <a:latin typeface="Calibri"/>
                <a:ea typeface="Calibri"/>
              </a:rPr>
              <a:t>: </a:t>
            </a:r>
            <a:r>
              <a:rPr b="0" lang="en-US" sz="2100" strike="noStrike" u="none">
                <a:solidFill>
                  <a:schemeClr val="dk1"/>
                </a:solidFill>
                <a:effectLst/>
                <a:uFillTx/>
                <a:latin typeface="Calibri"/>
                <a:ea typeface="Calibri"/>
              </a:rPr>
              <a:t>Iris Plants Database</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100" strike="noStrike" u="none">
                <a:solidFill>
                  <a:srgbClr val="0070c0"/>
                </a:solidFill>
                <a:effectLst/>
                <a:uFillTx/>
                <a:latin typeface="Calibri"/>
                <a:ea typeface="Calibri"/>
              </a:rPr>
              <a:t>Description</a:t>
            </a:r>
            <a:r>
              <a:rPr b="0" lang="en-US" sz="2100" strike="noStrike" u="none">
                <a:solidFill>
                  <a:schemeClr val="dk1"/>
                </a:solidFill>
                <a:effectLst/>
                <a:uFillTx/>
                <a:latin typeface="Calibri"/>
                <a:ea typeface="Calibri"/>
              </a:rPr>
              <a:t>: This is perhaps the best known database to be found in the pattern recognition literature.  The data set was donated in 1988 by Michael Marshall but the data set was created by R.A. Fisher in 1936; Fisher's </a:t>
            </a:r>
            <a:r>
              <a:rPr b="0" lang="en-US" sz="2100" strike="noStrike" u="sng">
                <a:solidFill>
                  <a:schemeClr val="dk1"/>
                </a:solidFill>
                <a:effectLst/>
                <a:uFillTx/>
                <a:latin typeface="Calibri"/>
                <a:ea typeface="Calibri"/>
                <a:hlinkClick r:id="rId1"/>
              </a:rPr>
              <a:t>paper</a:t>
            </a:r>
            <a:r>
              <a:rPr b="0" lang="en-US" sz="2100" strike="noStrike" u="none">
                <a:solidFill>
                  <a:schemeClr val="dk1"/>
                </a:solidFill>
                <a:effectLst/>
                <a:uFillTx/>
                <a:latin typeface="Calibri"/>
                <a:ea typeface="Calibri"/>
              </a:rPr>
              <a:t> is a classic in the field and is referenced frequently to this day. The data set contains 3 classes of 50 instances each, where each class refers to a type of iris plant. There are a total of 5 attributes, with four of these being the measurements of the sepal and petals of each observation in the data set and the fifth being the class or species of Iris (Setosa, Versicolor, &amp; Virginica) that each observation belongs to.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100" strike="noStrike" u="none">
                <a:solidFill>
                  <a:srgbClr val="0070c0"/>
                </a:solidFill>
                <a:effectLst/>
                <a:uFillTx/>
                <a:latin typeface="Calibri"/>
                <a:ea typeface="Calibri"/>
              </a:rPr>
              <a:t>Predictors </a:t>
            </a:r>
            <a:r>
              <a:rPr b="0" lang="en-US" sz="2100" strike="noStrike" u="none">
                <a:solidFill>
                  <a:schemeClr val="dk1"/>
                </a:solidFill>
                <a:effectLst/>
                <a:uFillTx/>
                <a:latin typeface="Calibri"/>
                <a:ea typeface="Calibri"/>
              </a:rPr>
              <a:t>(X): sepal length in cm, sepal width in cm, petal length in cm, petal width in cm</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1" i="1" lang="en-US" sz="2100" strike="noStrike" u="none">
                <a:solidFill>
                  <a:srgbClr val="0070c0"/>
                </a:solidFill>
                <a:effectLst/>
                <a:uFillTx/>
                <a:latin typeface="Calibri"/>
                <a:ea typeface="Calibri"/>
              </a:rPr>
              <a:t>Response </a:t>
            </a:r>
            <a:r>
              <a:rPr b="0" lang="en-US" sz="2100" strike="noStrike" u="none">
                <a:solidFill>
                  <a:schemeClr val="dk1"/>
                </a:solidFill>
                <a:effectLst/>
                <a:uFillTx/>
                <a:latin typeface="Calibri"/>
                <a:ea typeface="Calibri"/>
              </a:rPr>
              <a:t>(Y): class of iris plant (Setosa, Versicolor, Virginica) </a:t>
            </a:r>
            <a:br>
              <a:rPr sz="2100"/>
            </a:br>
            <a:endParaRPr b="0" lang="en-US" sz="2100" strike="noStrike" u="none">
              <a:solidFill>
                <a:srgbClr val="000000"/>
              </a:solidFill>
              <a:effectLst/>
              <a:uFillTx/>
              <a:latin typeface="Arial"/>
            </a:endParaRPr>
          </a:p>
        </p:txBody>
      </p:sp>
      <p:sp>
        <p:nvSpPr>
          <p:cNvPr id="140" name="PlaceHolder 3"/>
          <p:cNvSpPr>
            <a:spLocks noGrp="1"/>
          </p:cNvSpPr>
          <p:nvPr>
            <p:ph type="ftr" idx="74"/>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Data Source &lt;</a:t>
            </a:r>
            <a:r>
              <a:rPr b="0" lang="en-US" sz="1200" strike="noStrike" u="sng">
                <a:solidFill>
                  <a:schemeClr val="dk1">
                    <a:tint val="75000"/>
                  </a:schemeClr>
                </a:solidFill>
                <a:effectLst/>
                <a:uFillTx/>
                <a:latin typeface="Calibri"/>
                <a:ea typeface="Calibri"/>
                <a:hlinkClick r:id="rId2"/>
              </a:rPr>
              <a:t>https://archive.ics.uci.edu/ml/datasets/Iris</a:t>
            </a:r>
            <a:r>
              <a:rPr b="0" lang="en-US" sz="1200" strike="noStrike" u="none">
                <a:solidFill>
                  <a:schemeClr val="dk1">
                    <a:tint val="75000"/>
                  </a:schemeClr>
                </a:solidFill>
                <a:effectLst/>
                <a:uFillTx/>
                <a:latin typeface="Calibri"/>
                <a:ea typeface="Calibri"/>
              </a:rPr>
              <a:t>&gt;;  Desc + Image &lt;</a:t>
            </a:r>
            <a:r>
              <a:rPr b="0" lang="en-US" sz="1200" strike="noStrike" u="sng">
                <a:solidFill>
                  <a:schemeClr val="dk1">
                    <a:tint val="75000"/>
                  </a:schemeClr>
                </a:solidFill>
                <a:effectLst/>
                <a:uFillTx/>
                <a:latin typeface="Calibri"/>
                <a:ea typeface="Calibri"/>
                <a:hlinkClick r:id="rId3"/>
              </a:rPr>
              <a:t>https://www.angela1c.com/projects/iris_project/the-iris-dataset/</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141" name="Picture 7" descr="A picture containing text, plant, flower&#10;&#10;Description automatically generated"/>
          <p:cNvPicPr/>
          <p:nvPr/>
        </p:nvPicPr>
        <p:blipFill>
          <a:blip r:embed="rId4"/>
          <a:stretch/>
        </p:blipFill>
        <p:spPr>
          <a:xfrm>
            <a:off x="5224680" y="757800"/>
            <a:ext cx="4165200" cy="1711800"/>
          </a:xfrm>
          <a:prstGeom prst="rect">
            <a:avLst/>
          </a:prstGeom>
          <a:noFill/>
          <a:ln w="0">
            <a:noFill/>
          </a:ln>
        </p:spPr>
      </p:pic>
      <p:pic>
        <p:nvPicPr>
          <p:cNvPr id="142" name="Picture 5" descr=""/>
          <p:cNvPicPr/>
          <p:nvPr/>
        </p:nvPicPr>
        <p:blipFill>
          <a:blip r:embed="rId5"/>
          <a:stretch/>
        </p:blipFill>
        <p:spPr>
          <a:xfrm>
            <a:off x="9500400" y="802440"/>
            <a:ext cx="1850400" cy="1333440"/>
          </a:xfrm>
          <a:prstGeom prst="rect">
            <a:avLst/>
          </a:prstGeom>
          <a:noFill/>
          <a:ln w="0">
            <a:noFill/>
          </a:ln>
        </p:spPr>
      </p:pic>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trike="noStrike" u="none">
                <a:solidFill>
                  <a:schemeClr val="dk1"/>
                </a:solidFill>
                <a:effectLst/>
                <a:uFillTx/>
                <a:latin typeface="Calibri Light"/>
              </a:rPr>
              <a:t>Data Science</a:t>
            </a:r>
            <a:endParaRPr b="0" lang="en-US" sz="4400" strike="noStrike" u="none">
              <a:solidFill>
                <a:srgbClr val="000000"/>
              </a:solidFill>
              <a:effectLst/>
              <a:uFillTx/>
              <a:latin typeface="Arial"/>
            </a:endParaRPr>
          </a:p>
        </p:txBody>
      </p:sp>
      <p:sp>
        <p:nvSpPr>
          <p:cNvPr id="263" name="PlaceHolder 2"/>
          <p:cNvSpPr>
            <a:spLocks noGrp="1"/>
          </p:cNvSpPr>
          <p:nvPr>
            <p:ph/>
          </p:nvPr>
        </p:nvSpPr>
        <p:spPr>
          <a:xfrm>
            <a:off x="838080" y="1825560"/>
            <a:ext cx="10513440" cy="4349160"/>
          </a:xfrm>
          <a:prstGeom prst="rect">
            <a:avLst/>
          </a:prstGeom>
          <a:noFill/>
          <a:ln w="0">
            <a:noFill/>
          </a:ln>
        </p:spPr>
        <p:txBody>
          <a:bodyPr lIns="91440" rIns="91440" tIns="45720" bIns="45720" anchor="t">
            <a:norm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Still Confused?</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100" strike="noStrike" u="none">
                <a:solidFill>
                  <a:schemeClr val="dk1"/>
                </a:solidFill>
                <a:effectLst/>
                <a:uFillTx/>
                <a:latin typeface="Calibri"/>
              </a:rPr>
              <a:t>Watch this video.</a:t>
            </a:r>
            <a:endParaRPr b="0" lang="en-US" sz="2100" strike="noStrike" u="none">
              <a:solidFill>
                <a:srgbClr val="000000"/>
              </a:solidFill>
              <a:effectLst/>
              <a:uFillTx/>
              <a:latin typeface="Arial"/>
            </a:endParaRPr>
          </a:p>
        </p:txBody>
      </p:sp>
      <p:sp>
        <p:nvSpPr>
          <p:cNvPr id="264" name="PlaceHolder 3"/>
          <p:cNvSpPr>
            <a:spLocks noGrp="1"/>
          </p:cNvSpPr>
          <p:nvPr>
            <p:ph type="ftr" idx="88"/>
          </p:nvPr>
        </p:nvSpPr>
        <p:spPr>
          <a:xfrm>
            <a:off x="109440" y="6451560"/>
            <a:ext cx="11863440" cy="32724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YouTube &lt;</a:t>
            </a:r>
            <a:r>
              <a:rPr b="0" lang="en-US" sz="1200" strike="noStrike" u="sng">
                <a:solidFill>
                  <a:schemeClr val="dk1">
                    <a:tint val="75000"/>
                  </a:schemeClr>
                </a:solidFill>
                <a:effectLst/>
                <a:uFillTx/>
                <a:latin typeface="Calibri"/>
                <a:ea typeface="Calibri"/>
                <a:hlinkClick r:id="rId1"/>
              </a:rPr>
              <a:t>https://www.youtube.com/watch?v=v7RvZiMUtt0</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65" name="" descr="">
            <a:hlinkClick r:id="" action="ppaction://media"/>
          </p:cNvPr>
          <p:cNvPicPr/>
          <p:nvPr>
            <a:videoFile r:link="rId2"/>
            <p:extLst>
              <p:ext uri="{DAA4B4D4-6D71-4841-9C94-3DE7FCFB9230}">
                <p14:media r:link="rId3"/>
              </p:ext>
            </p:extLst>
          </p:nvPr>
        </p:nvPicPr>
        <p:blipFill>
          <a:blip r:embed="rId4"/>
          <a:stretch>
            <a:fillRect/>
          </a:stretch>
        </p:blipFill>
        <p:spPr>
          <a:xfrm>
            <a:off x="3405960" y="2468880"/>
            <a:ext cx="5343480" cy="3857400"/>
          </a:xfrm>
          <a:prstGeom prst="rect">
            <a:avLst/>
          </a:prstGeom>
          <a:ln w="0">
            <a:noFill/>
          </a:ln>
        </p:spPr>
      </p:pic>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67"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How much time of analysis is spent at each step?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t>
            </a:r>
            <a:r>
              <a:rPr b="1" lang="en-US" sz="2000" strike="noStrike" u="none">
                <a:solidFill>
                  <a:srgbClr val="0070c0"/>
                </a:solidFill>
                <a:effectLst/>
                <a:uFillTx/>
                <a:latin typeface="Calibri"/>
                <a:ea typeface="Calibri"/>
              </a:rPr>
              <a:t>Data preparation and filtering steps can take </a:t>
            </a:r>
            <a:r>
              <a:rPr b="1" lang="en-US" sz="2000" strike="noStrike" u="none">
                <a:solidFill>
                  <a:srgbClr val="0070c0"/>
                </a:solidFill>
                <a:effectLst/>
                <a:highlight>
                  <a:srgbClr val="ffff00"/>
                </a:highlight>
                <a:uFillTx/>
                <a:latin typeface="Calibri"/>
                <a:ea typeface="Calibri"/>
              </a:rPr>
              <a:t>considerable amount of time</a:t>
            </a:r>
            <a:r>
              <a:rPr b="1" lang="en-US" sz="2000" strike="noStrike" u="none">
                <a:solidFill>
                  <a:srgbClr val="0070c0"/>
                </a:solidFill>
                <a:effectLst/>
                <a:uFillTx/>
                <a:latin typeface="Calibri"/>
                <a:ea typeface="Calibri"/>
              </a:rPr>
              <a:t>.</a:t>
            </a:r>
            <a:r>
              <a:rPr b="0" lang="en-US" sz="2000" strike="noStrike" u="none">
                <a:solidFill>
                  <a:schemeClr val="dk1"/>
                </a:solidFill>
                <a:effectLst/>
                <a:uFillTx/>
                <a:latin typeface="Calibri"/>
                <a:ea typeface="Calibri"/>
              </a:rPr>
              <a: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Often, data cleaning and preparation is the most time consuming task in the analysis pipeline.  </a:t>
            </a:r>
            <a:endParaRPr b="0" lang="en-US" sz="2000" strike="noStrike" u="none">
              <a:solidFill>
                <a:srgbClr val="000000"/>
              </a:solidFill>
              <a:effectLst/>
              <a:uFillTx/>
              <a:latin typeface="Arial"/>
            </a:endParaRPr>
          </a:p>
          <a:p>
            <a:pPr indent="0" algn="ctr" defTabSz="914400">
              <a:lnSpc>
                <a:spcPct val="90000"/>
              </a:lnSpc>
              <a:spcBef>
                <a:spcPts val="1001"/>
              </a:spcBef>
              <a:buNone/>
              <a:tabLst>
                <a:tab algn="l" pos="0"/>
              </a:tabLst>
            </a:pPr>
            <a:r>
              <a:rPr b="1" lang="en-US" sz="2800" strike="noStrike" u="none">
                <a:solidFill>
                  <a:schemeClr val="dk1"/>
                </a:solidFill>
                <a:effectLst/>
                <a:uFillTx/>
                <a:latin typeface="Calibri"/>
                <a:ea typeface="Calibri"/>
              </a:rPr>
              <a:t>"</a:t>
            </a:r>
            <a:r>
              <a:rPr b="1" i="1" lang="en-US" sz="2800" strike="noStrike" u="none">
                <a:solidFill>
                  <a:srgbClr val="ff0000"/>
                </a:solidFill>
                <a:effectLst/>
                <a:uFillTx/>
                <a:latin typeface="Calibri"/>
                <a:ea typeface="Calibri"/>
              </a:rPr>
              <a:t>Is pre-processing really necessary? I'd like to skip to analysis, if possible. Where's the manager?</a:t>
            </a:r>
            <a:r>
              <a:rPr b="1" lang="en-US" sz="2800" strike="noStrike" u="none">
                <a:solidFill>
                  <a:schemeClr val="dk1"/>
                </a:solidFill>
                <a:effectLst/>
                <a:uFillTx/>
                <a:latin typeface="Calibri"/>
                <a:ea typeface="Calibri"/>
              </a:rPr>
              <a:t>"</a:t>
            </a:r>
            <a:endParaRPr b="0" lang="en-US" sz="2800" strike="noStrike" u="none">
              <a:solidFill>
                <a:srgbClr val="000000"/>
              </a:solidFill>
              <a:effectLst/>
              <a:uFillTx/>
              <a:latin typeface="Arial"/>
            </a:endParaRPr>
          </a:p>
        </p:txBody>
      </p:sp>
      <p:sp>
        <p:nvSpPr>
          <p:cNvPr id="268" name="PlaceHolder 3"/>
          <p:cNvSpPr>
            <a:spLocks noGrp="1"/>
          </p:cNvSpPr>
          <p:nvPr>
            <p:ph type="ftr" idx="89"/>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Image created with &lt; </a:t>
            </a:r>
            <a:r>
              <a:rPr b="0" lang="en-US" sz="1200" strike="noStrike" u="sng">
                <a:solidFill>
                  <a:schemeClr val="dk1">
                    <a:tint val="75000"/>
                  </a:schemeClr>
                </a:solidFill>
                <a:effectLst/>
                <a:uFillTx/>
                <a:latin typeface="Calibri"/>
                <a:ea typeface="Calibri"/>
                <a:hlinkClick r:id="rId1"/>
              </a:rPr>
              <a:t>https://imgflip.com/memegenerator</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69" name="Picture 6" descr=""/>
          <p:cNvPicPr/>
          <p:nvPr/>
        </p:nvPicPr>
        <p:blipFill>
          <a:blip r:embed="rId2"/>
          <a:stretch/>
        </p:blipFill>
        <p:spPr>
          <a:xfrm>
            <a:off x="9521280" y="359280"/>
            <a:ext cx="1829160" cy="1340280"/>
          </a:xfrm>
          <a:prstGeom prst="rect">
            <a:avLst/>
          </a:prstGeom>
          <a:noFill/>
          <a:ln w="0">
            <a:noFill/>
          </a:ln>
        </p:spPr>
      </p:pic>
      <p:pic>
        <p:nvPicPr>
          <p:cNvPr id="270" name="Picture 8" descr=""/>
          <p:cNvPicPr/>
          <p:nvPr/>
        </p:nvPicPr>
        <p:blipFill>
          <a:blip r:embed="rId3"/>
          <a:stretch/>
        </p:blipFill>
        <p:spPr>
          <a:xfrm>
            <a:off x="4505040" y="4022280"/>
            <a:ext cx="3283560" cy="2482560"/>
          </a:xfrm>
          <a:prstGeom prst="rect">
            <a:avLst/>
          </a:prstGeom>
          <a:noFill/>
          <a:ln w="0">
            <a:noFill/>
          </a:ln>
        </p:spPr>
      </p:pic>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1" name="Picture 9" descr=""/>
          <p:cNvPicPr/>
          <p:nvPr/>
        </p:nvPicPr>
        <p:blipFill>
          <a:blip r:embed="rId1"/>
          <a:stretch/>
        </p:blipFill>
        <p:spPr>
          <a:xfrm>
            <a:off x="2242080" y="2238480"/>
            <a:ext cx="7682400" cy="4272480"/>
          </a:xfrm>
          <a:prstGeom prst="rect">
            <a:avLst/>
          </a:prstGeom>
          <a:noFill/>
          <a:ln w="0">
            <a:noFill/>
          </a:ln>
        </p:spPr>
      </p:pic>
      <p:sp>
        <p:nvSpPr>
          <p:cNvPr id="27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73"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Time Spent Pre-Processing</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274" name="PlaceHolder 3"/>
          <p:cNvSpPr>
            <a:spLocks noGrp="1"/>
          </p:cNvSpPr>
          <p:nvPr>
            <p:ph type="ftr" idx="90"/>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Data Preparation Ch. 1, p. 11 &lt; </a:t>
            </a:r>
            <a:r>
              <a:rPr b="0" lang="en-US" sz="1200" strike="noStrike" u="sng">
                <a:solidFill>
                  <a:schemeClr val="dk1">
                    <a:tint val="75000"/>
                  </a:schemeClr>
                </a:solidFill>
                <a:effectLst/>
                <a:uFillTx/>
                <a:latin typeface="Calibri"/>
                <a:ea typeface="Calibri"/>
                <a:hlinkClick r:id="rId2"/>
              </a:rPr>
              <a:t>https://www.amazon.com/Preparation-Mining-Kaufmann-Management-Systems/dp/1558605290</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75" name="Picture 6" descr=""/>
          <p:cNvPicPr/>
          <p:nvPr/>
        </p:nvPicPr>
        <p:blipFill>
          <a:blip r:embed="rId3"/>
          <a:stretch/>
        </p:blipFill>
        <p:spPr>
          <a:xfrm>
            <a:off x="9521280" y="359280"/>
            <a:ext cx="1829160" cy="1340280"/>
          </a:xfrm>
          <a:prstGeom prst="rect">
            <a:avLst/>
          </a:prstGeom>
          <a:noFill/>
          <a:ln w="0">
            <a:noFill/>
          </a:ln>
        </p:spPr>
      </p:pic>
      <p:sp>
        <p:nvSpPr>
          <p:cNvPr id="276" name="Rectangle 7"/>
          <p:cNvSpPr/>
          <p:nvPr/>
        </p:nvSpPr>
        <p:spPr>
          <a:xfrm>
            <a:off x="3756960" y="4934520"/>
            <a:ext cx="2941920" cy="29808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77" name="Rectangle 9"/>
          <p:cNvSpPr/>
          <p:nvPr/>
        </p:nvSpPr>
        <p:spPr>
          <a:xfrm>
            <a:off x="7289640" y="2660040"/>
            <a:ext cx="1521720" cy="3346200"/>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278" name="TextBox 6"/>
          <p:cNvSpPr/>
          <p:nvPr/>
        </p:nvSpPr>
        <p:spPr>
          <a:xfrm>
            <a:off x="8684640" y="5578920"/>
            <a:ext cx="2741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chemeClr val="lt1">
                    <a:lumMod val="50000"/>
                  </a:schemeClr>
                </a:solidFill>
                <a:effectLst/>
                <a:uFillTx/>
                <a:latin typeface="Calibri"/>
              </a:rPr>
              <a:t>from </a:t>
            </a:r>
            <a:r>
              <a:rPr b="0" i="1" lang="en-US" sz="1800" strike="noStrike" u="sng">
                <a:solidFill>
                  <a:schemeClr val="lt1">
                    <a:lumMod val="50000"/>
                  </a:schemeClr>
                </a:solidFill>
                <a:effectLst/>
                <a:uFillTx/>
                <a:latin typeface="Calibri"/>
                <a:hlinkClick r:id="rId4"/>
              </a:rPr>
              <a:t>Dorian Boyle</a:t>
            </a:r>
            <a:r>
              <a:rPr b="0" i="1" lang="en-US" sz="1800" strike="noStrike" u="none">
                <a:solidFill>
                  <a:schemeClr val="lt1">
                    <a:lumMod val="50000"/>
                  </a:schemeClr>
                </a:solidFill>
                <a:effectLst/>
                <a:uFillTx/>
                <a:latin typeface="Calibri"/>
              </a:rPr>
              <a:t> (</a:t>
            </a:r>
            <a:r>
              <a:rPr b="1" i="1" lang="en-US" sz="1800" strike="noStrike" u="none">
                <a:solidFill>
                  <a:schemeClr val="lt1">
                    <a:lumMod val="50000"/>
                  </a:schemeClr>
                </a:solidFill>
                <a:effectLst/>
                <a:uFillTx/>
                <a:latin typeface="Calibri"/>
              </a:rPr>
              <a:t>1999</a:t>
            </a:r>
            <a:r>
              <a:rPr b="0" i="1" lang="en-US" sz="1800" strike="noStrike" u="none">
                <a:solidFill>
                  <a:schemeClr val="lt1">
                    <a:lumMod val="50000"/>
                  </a:schemeClr>
                </a:solidFill>
                <a:effectLst/>
                <a:uFillTx/>
                <a:latin typeface="Calibri"/>
              </a:rPr>
              <a:t>)</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79" name="Picture 11" descr="Chart, sunburst chart&#10;&#10;Description automatically generated"/>
          <p:cNvPicPr/>
          <p:nvPr/>
        </p:nvPicPr>
        <p:blipFill>
          <a:blip r:embed="rId1"/>
          <a:stretch/>
        </p:blipFill>
        <p:spPr>
          <a:xfrm>
            <a:off x="3731400" y="2804400"/>
            <a:ext cx="6285600" cy="3809880"/>
          </a:xfrm>
          <a:prstGeom prst="rect">
            <a:avLst/>
          </a:prstGeom>
          <a:noFill/>
          <a:ln w="0">
            <a:noFill/>
          </a:ln>
        </p:spPr>
      </p:pic>
      <p:sp>
        <p:nvSpPr>
          <p:cNvPr id="28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81"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How much time of analysis is spent at each step?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An article from Forbes, "</a:t>
            </a:r>
            <a:r>
              <a:rPr b="0" lang="en-US" sz="2000" strike="noStrike" u="sng">
                <a:solidFill>
                  <a:schemeClr val="dk1"/>
                </a:solidFill>
                <a:effectLst/>
                <a:uFillTx/>
                <a:latin typeface="Calibri"/>
                <a:ea typeface="Calibri"/>
                <a:hlinkClick r:id="rId2"/>
              </a:rPr>
              <a:t>Cleaning Big Data: Most Time-Consuming, Least Enjoyable Data Science Task, Survey</a:t>
            </a:r>
            <a:r>
              <a:rPr b="0" lang="en-US" sz="2000" strike="noStrike" u="none">
                <a:solidFill>
                  <a:schemeClr val="dk1"/>
                </a:solidFill>
                <a:effectLst/>
                <a:uFillTx/>
                <a:latin typeface="Calibri"/>
                <a:ea typeface="Calibri"/>
              </a:rPr>
              <a:t>" (</a:t>
            </a:r>
            <a:r>
              <a:rPr b="1" lang="en-US" sz="2000" strike="noStrike" u="none">
                <a:solidFill>
                  <a:schemeClr val="lt1">
                    <a:lumMod val="50000"/>
                  </a:schemeClr>
                </a:solidFill>
                <a:effectLst/>
                <a:uFillTx/>
                <a:latin typeface="Calibri"/>
                <a:ea typeface="Calibri"/>
              </a:rPr>
              <a:t>2016</a:t>
            </a:r>
            <a:r>
              <a:rPr b="0" lang="en-US" sz="2000" strike="noStrike" u="none">
                <a:solidFill>
                  <a:schemeClr val="dk1"/>
                </a:solidFill>
                <a:effectLst/>
                <a:uFillTx/>
                <a:latin typeface="Calibri"/>
                <a:ea typeface="Calibri"/>
              </a:rPr>
              <a:t>) reports that about 80% of data scientists time revolves around data cleaning and collection.</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282" name="PlaceHolder 3"/>
          <p:cNvSpPr>
            <a:spLocks noGrp="1"/>
          </p:cNvSpPr>
          <p:nvPr>
            <p:ph type="ftr" idx="91"/>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90000"/>
              </a:lnSpc>
              <a:spcBef>
                <a:spcPts val="1001"/>
              </a:spcBef>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90000"/>
              </a:lnSpc>
              <a:spcBef>
                <a:spcPts val="1001"/>
              </a:spcBef>
              <a:buNone/>
              <a:tabLst>
                <a:tab algn="l" pos="0"/>
              </a:tabLst>
            </a:pPr>
            <a:r>
              <a:rPr b="0" lang="en-US" sz="1200" strike="noStrike" u="none">
                <a:solidFill>
                  <a:schemeClr val="dk1">
                    <a:tint val="75000"/>
                  </a:schemeClr>
                </a:solidFill>
                <a:effectLst/>
                <a:uFillTx/>
                <a:latin typeface="Calibri"/>
                <a:ea typeface="Calibri"/>
              </a:rPr>
              <a:t>Forbes article &lt;</a:t>
            </a:r>
            <a:r>
              <a:rPr b="0" lang="en-US" sz="1200" strike="noStrike" u="sng">
                <a:solidFill>
                  <a:schemeClr val="dk1">
                    <a:tint val="75000"/>
                  </a:schemeClr>
                </a:solidFill>
                <a:effectLst/>
                <a:uFillTx/>
                <a:latin typeface="Calibri"/>
                <a:ea typeface="Calibri"/>
                <a:hlinkClick r:id="rId3"/>
              </a:rPr>
              <a:t>https://www.forbes.com/sites/gilpress/2016/03/23/data-preparation-most-time-consuming-least-enjoyable-data-science-task-survey-says/?sh=26334af46f63</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83" name="Picture 6" descr=""/>
          <p:cNvPicPr/>
          <p:nvPr/>
        </p:nvPicPr>
        <p:blipFill>
          <a:blip r:embed="rId4"/>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84" name="Picture 8" descr="Chart, sunburst chart&#10;&#10;Description automatically generated"/>
          <p:cNvPicPr/>
          <p:nvPr/>
        </p:nvPicPr>
        <p:blipFill>
          <a:blip r:embed="rId1"/>
          <a:stretch/>
        </p:blipFill>
        <p:spPr>
          <a:xfrm>
            <a:off x="2946600" y="2577960"/>
            <a:ext cx="6704280" cy="4033440"/>
          </a:xfrm>
          <a:prstGeom prst="rect">
            <a:avLst/>
          </a:prstGeom>
          <a:noFill/>
          <a:ln w="0">
            <a:noFill/>
          </a:ln>
        </p:spPr>
      </p:pic>
      <p:sp>
        <p:nvSpPr>
          <p:cNvPr id="285"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86"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How much time of analysis is spent at each step?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The same article continues on reporting the least enjoyable tasks of a data scientists- data cleaning and collection (80%).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287" name="PlaceHolder 3"/>
          <p:cNvSpPr>
            <a:spLocks noGrp="1"/>
          </p:cNvSpPr>
          <p:nvPr>
            <p:ph type="ftr" idx="92"/>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90000"/>
              </a:lnSpc>
              <a:spcBef>
                <a:spcPts val="1001"/>
              </a:spcBef>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90000"/>
              </a:lnSpc>
              <a:spcBef>
                <a:spcPts val="1001"/>
              </a:spcBef>
              <a:buNone/>
              <a:tabLst>
                <a:tab algn="l" pos="0"/>
              </a:tabLst>
            </a:pPr>
            <a:r>
              <a:rPr b="0" lang="en-US" sz="1200" strike="noStrike" u="none">
                <a:solidFill>
                  <a:schemeClr val="dk1">
                    <a:tint val="75000"/>
                  </a:schemeClr>
                </a:solidFill>
                <a:effectLst/>
                <a:uFillTx/>
                <a:latin typeface="Calibri"/>
                <a:ea typeface="Calibri"/>
              </a:rPr>
              <a:t>Forbes article &lt;</a:t>
            </a:r>
            <a:r>
              <a:rPr b="0" lang="en-US" sz="1200" strike="noStrike" u="sng">
                <a:solidFill>
                  <a:schemeClr val="dk1">
                    <a:tint val="75000"/>
                  </a:schemeClr>
                </a:solidFill>
                <a:effectLst/>
                <a:uFillTx/>
                <a:latin typeface="Calibri"/>
                <a:ea typeface="Calibri"/>
                <a:hlinkClick r:id="rId2"/>
              </a:rPr>
              <a:t>https://www.forbes.com/sites/gilpress/2016/03/23/data-preparation-most-time-consuming-least-enjoyable-data-science-task-survey-says/?sh=26334af46f63</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88" name="Picture 6" descr=""/>
          <p:cNvPicPr/>
          <p:nvPr/>
        </p:nvPicPr>
        <p:blipFill>
          <a:blip r:embed="rId3"/>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90"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How much time of analysis is spent at each step?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Another more recent study (</a:t>
            </a:r>
            <a:r>
              <a:rPr b="1" lang="en-US" sz="2000" strike="noStrike" u="none">
                <a:solidFill>
                  <a:schemeClr val="lt1">
                    <a:lumMod val="50000"/>
                  </a:schemeClr>
                </a:solidFill>
                <a:effectLst/>
                <a:uFillTx/>
                <a:latin typeface="Calibri"/>
                <a:ea typeface="Calibri"/>
              </a:rPr>
              <a:t>2020</a:t>
            </a:r>
            <a:r>
              <a:rPr b="0" lang="en-US" sz="2000" strike="noStrike" u="none">
                <a:solidFill>
                  <a:schemeClr val="dk1"/>
                </a:solidFill>
                <a:effectLst/>
                <a:uFillTx/>
                <a:latin typeface="Calibri"/>
                <a:ea typeface="Calibri"/>
              </a:rPr>
              <a:t>) commissioned by </a:t>
            </a:r>
            <a:r>
              <a:rPr b="1" i="1" lang="en-US" sz="2000" strike="noStrike" u="none">
                <a:solidFill>
                  <a:srgbClr val="0070c0"/>
                </a:solidFill>
                <a:effectLst/>
                <a:uFillTx/>
                <a:latin typeface="Calibri"/>
                <a:ea typeface="Calibri"/>
              </a:rPr>
              <a:t>Anaconda</a:t>
            </a:r>
            <a:r>
              <a:rPr b="0" lang="en-US" sz="2000" strike="noStrike" u="none">
                <a:solidFill>
                  <a:schemeClr val="dk1"/>
                </a:solidFill>
                <a:effectLst/>
                <a:uFillTx/>
                <a:latin typeface="Calibri"/>
                <a:ea typeface="Calibri"/>
              </a:rPr>
              <a:t>, an open source project dedicated to the development of data science tools (Python &amp; R), reported that "</a:t>
            </a:r>
            <a:r>
              <a:rPr b="0" i="1" lang="en-US" sz="2000" strike="noStrike" u="none">
                <a:solidFill>
                  <a:schemeClr val="dk1"/>
                </a:solidFill>
                <a:effectLst/>
                <a:uFillTx/>
                <a:latin typeface="Calibri"/>
                <a:ea typeface="Calibri"/>
              </a:rPr>
              <a:t>data scientists spend about 45% of their time on data preparation tasks, including loading and cleaning data</a:t>
            </a:r>
            <a:r>
              <a:rPr b="0" lang="en-US" sz="2000" strike="noStrike" u="none">
                <a:solidFill>
                  <a:schemeClr val="dk1"/>
                </a:solidFill>
                <a:effectLst/>
                <a:uFillTx/>
                <a:latin typeface="Calibri"/>
                <a:ea typeface="Calibri"/>
              </a:rPr>
              <a:t>."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800" strike="noStrike" u="none">
              <a:solidFill>
                <a:srgbClr val="000000"/>
              </a:solidFill>
              <a:effectLst/>
              <a:uFillTx/>
              <a:latin typeface="Arial"/>
            </a:endParaRPr>
          </a:p>
        </p:txBody>
      </p:sp>
      <p:sp>
        <p:nvSpPr>
          <p:cNvPr id="291" name="PlaceHolder 3"/>
          <p:cNvSpPr>
            <a:spLocks noGrp="1"/>
          </p:cNvSpPr>
          <p:nvPr>
            <p:ph type="ftr" idx="93"/>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90000"/>
              </a:lnSpc>
              <a:spcBef>
                <a:spcPts val="1001"/>
              </a:spcBef>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90000"/>
              </a:lnSpc>
              <a:spcBef>
                <a:spcPts val="1001"/>
              </a:spcBef>
              <a:buNone/>
              <a:tabLst>
                <a:tab algn="l" pos="0"/>
              </a:tabLst>
            </a:pPr>
            <a:r>
              <a:rPr b="0" lang="en-US" sz="1200" strike="noStrike" u="none">
                <a:solidFill>
                  <a:schemeClr val="dk1">
                    <a:tint val="75000"/>
                  </a:schemeClr>
                </a:solidFill>
                <a:effectLst/>
                <a:uFillTx/>
                <a:latin typeface="Calibri"/>
              </a:rPr>
              <a:t>Anaconda Report &lt;</a:t>
            </a:r>
            <a:r>
              <a:rPr b="0" lang="en-US" sz="1200" strike="noStrike" u="sng">
                <a:solidFill>
                  <a:schemeClr val="dk1">
                    <a:tint val="75000"/>
                  </a:schemeClr>
                </a:solidFill>
                <a:effectLst/>
                <a:uFillTx/>
                <a:latin typeface="Calibri"/>
                <a:ea typeface="Calibri"/>
                <a:hlinkClick r:id="rId1"/>
              </a:rPr>
              <a:t>https://www.anaconda.com/state-of-data-science-2020?utm_medium=press&amp;utm_source=anaconda&amp;utm_campaign=sods-2020&amp;utm_content=report</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92" name="Picture 6" descr=""/>
          <p:cNvPicPr/>
          <p:nvPr/>
        </p:nvPicPr>
        <p:blipFill>
          <a:blip r:embed="rId2"/>
          <a:stretch/>
        </p:blipFill>
        <p:spPr>
          <a:xfrm>
            <a:off x="9521280" y="359280"/>
            <a:ext cx="1829160" cy="1340280"/>
          </a:xfrm>
          <a:prstGeom prst="rect">
            <a:avLst/>
          </a:prstGeom>
          <a:noFill/>
          <a:ln w="0">
            <a:noFill/>
          </a:ln>
        </p:spPr>
      </p:pic>
      <p:pic>
        <p:nvPicPr>
          <p:cNvPr id="293" name="Picture 6" descr="Chart&#10;&#10;Description automatically generated"/>
          <p:cNvPicPr/>
          <p:nvPr/>
        </p:nvPicPr>
        <p:blipFill>
          <a:blip r:embed="rId3"/>
          <a:stretch/>
        </p:blipFill>
        <p:spPr>
          <a:xfrm>
            <a:off x="5589720" y="3233160"/>
            <a:ext cx="3407040" cy="3255120"/>
          </a:xfrm>
          <a:prstGeom prst="rect">
            <a:avLst/>
          </a:prstGeom>
          <a:noFill/>
          <a:ln w="0">
            <a:noFill/>
          </a:ln>
        </p:spPr>
      </p:pic>
      <p:sp>
        <p:nvSpPr>
          <p:cNvPr id="294" name="TextBox 6"/>
          <p:cNvSpPr/>
          <p:nvPr/>
        </p:nvSpPr>
        <p:spPr>
          <a:xfrm>
            <a:off x="1676520" y="3896280"/>
            <a:ext cx="2741040" cy="1835280"/>
          </a:xfrm>
          <a:prstGeom prst="rect">
            <a:avLst/>
          </a:prstGeom>
          <a:noFill/>
          <a:ln w="0">
            <a:noFill/>
          </a:ln>
        </p:spPr>
        <p:style>
          <a:lnRef idx="0"/>
          <a:fillRef idx="0"/>
          <a:effectRef idx="0"/>
          <a:fontRef idx="minor"/>
        </p:style>
        <p:txBody>
          <a:bodyPr numCol="1" spcCol="0" horzOverflow="overflow" lIns="90000" rIns="90000" tIns="45000" bIns="45000" anchor="t">
            <a:spAutoFit/>
          </a:bodyPr>
          <a:p>
            <a:pPr algn="ctr" defTabSz="914400">
              <a:lnSpc>
                <a:spcPct val="90000"/>
              </a:lnSpc>
              <a:spcBef>
                <a:spcPts val="1001"/>
              </a:spcBef>
            </a:pPr>
            <a:r>
              <a:rPr b="0" lang="en-US" sz="1800" strike="noStrike" u="none">
                <a:solidFill>
                  <a:schemeClr val="dk1"/>
                </a:solidFill>
                <a:effectLst/>
                <a:uFillTx/>
                <a:latin typeface="Calibri"/>
              </a:rPr>
              <a:t>"</a:t>
            </a:r>
            <a:r>
              <a:rPr b="1" lang="en-US" sz="1800" strike="noStrike" u="none">
                <a:solidFill>
                  <a:srgbClr val="ff0000"/>
                </a:solidFill>
                <a:effectLst/>
                <a:uFillTx/>
                <a:latin typeface="Calibri"/>
              </a:rPr>
              <a:t>Data preparation and cleansing takes valuable time away from real data science work and has a negative impact on overall job satisfaction</a:t>
            </a:r>
            <a:r>
              <a:rPr b="0" lang="en-US" sz="1800" strike="noStrike" u="none">
                <a:solidFill>
                  <a:schemeClr val="dk1"/>
                </a:solidFill>
                <a:effectLst/>
                <a:uFillTx/>
                <a:latin typeface="Calibri"/>
              </a:rPr>
              <a:t>.”-Anaconda</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296"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Skills of A Data Scientists</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A report from Zip Recruiter's Marketplace Research Team has analyzed millions of job postings and resumes to identify the most important keywords related to Data Scientist jobs. </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297" name="PlaceHolder 3"/>
          <p:cNvSpPr>
            <a:spLocks noGrp="1"/>
          </p:cNvSpPr>
          <p:nvPr>
            <p:ph type="ftr" idx="94"/>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90000"/>
              </a:lnSpc>
              <a:spcBef>
                <a:spcPts val="1001"/>
              </a:spcBef>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90000"/>
              </a:lnSpc>
              <a:spcBef>
                <a:spcPts val="1001"/>
              </a:spcBef>
              <a:buNone/>
              <a:tabLst>
                <a:tab algn="l" pos="0"/>
              </a:tabLst>
            </a:pPr>
            <a:r>
              <a:rPr b="0" lang="en-US" sz="1200" strike="noStrike" u="none">
                <a:solidFill>
                  <a:schemeClr val="dk1">
                    <a:tint val="75000"/>
                  </a:schemeClr>
                </a:solidFill>
                <a:effectLst/>
                <a:uFillTx/>
                <a:latin typeface="Calibri"/>
                <a:ea typeface="Calibri"/>
              </a:rPr>
              <a:t>Zip Recruiter  &lt; </a:t>
            </a:r>
            <a:r>
              <a:rPr b="0" lang="en-US" sz="1200" strike="noStrike" u="sng">
                <a:solidFill>
                  <a:schemeClr val="dk1">
                    <a:tint val="75000"/>
                  </a:schemeClr>
                </a:solidFill>
                <a:effectLst/>
                <a:uFillTx/>
                <a:latin typeface="Calibri"/>
                <a:ea typeface="Calibri"/>
                <a:hlinkClick r:id="rId1"/>
              </a:rPr>
              <a:t>https://www.ziprecruiter.com/Career/Data-Scientist/Resume-Keywords-and-Skills</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298" name="Picture 6" descr=""/>
          <p:cNvPicPr/>
          <p:nvPr/>
        </p:nvPicPr>
        <p:blipFill>
          <a:blip r:embed="rId2"/>
          <a:stretch/>
        </p:blipFill>
        <p:spPr>
          <a:xfrm>
            <a:off x="9521280" y="359280"/>
            <a:ext cx="1829160" cy="1340280"/>
          </a:xfrm>
          <a:prstGeom prst="rect">
            <a:avLst/>
          </a:prstGeom>
          <a:noFill/>
          <a:ln w="0">
            <a:noFill/>
          </a:ln>
        </p:spPr>
      </p:pic>
      <p:pic>
        <p:nvPicPr>
          <p:cNvPr id="299" name="Picture 6" descr="Diagram&#10;&#10;Description automatically generated"/>
          <p:cNvPicPr/>
          <p:nvPr/>
        </p:nvPicPr>
        <p:blipFill>
          <a:blip r:embed="rId3"/>
          <a:stretch/>
        </p:blipFill>
        <p:spPr>
          <a:xfrm>
            <a:off x="893880" y="2937240"/>
            <a:ext cx="5819760" cy="2958480"/>
          </a:xfrm>
          <a:prstGeom prst="rect">
            <a:avLst/>
          </a:prstGeom>
          <a:noFill/>
          <a:ln w="0">
            <a:noFill/>
          </a:ln>
        </p:spPr>
      </p:pic>
      <p:pic>
        <p:nvPicPr>
          <p:cNvPr id="300" name="Picture 7" descr="Table&#10;&#10;Description automatically generated"/>
          <p:cNvPicPr/>
          <p:nvPr/>
        </p:nvPicPr>
        <p:blipFill>
          <a:blip r:embed="rId4"/>
          <a:stretch/>
        </p:blipFill>
        <p:spPr>
          <a:xfrm>
            <a:off x="6532200" y="2852640"/>
            <a:ext cx="4337280" cy="3386880"/>
          </a:xfrm>
          <a:prstGeom prst="rect">
            <a:avLst/>
          </a:prstGeom>
          <a:noFill/>
          <a:ln w="0">
            <a:noFill/>
          </a:ln>
        </p:spPr>
      </p:pic>
      <p:sp>
        <p:nvSpPr>
          <p:cNvPr id="301" name="TextBox 7"/>
          <p:cNvSpPr/>
          <p:nvPr/>
        </p:nvSpPr>
        <p:spPr>
          <a:xfrm>
            <a:off x="1233720" y="5949720"/>
            <a:ext cx="2741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chemeClr val="lt1">
                    <a:lumMod val="50000"/>
                  </a:schemeClr>
                </a:solidFill>
                <a:effectLst/>
                <a:uFillTx/>
                <a:latin typeface="Calibri"/>
              </a:rPr>
              <a:t>from </a:t>
            </a:r>
            <a:r>
              <a:rPr b="0" i="1" lang="en-US" sz="1800" strike="noStrike" u="sng">
                <a:solidFill>
                  <a:schemeClr val="dk1"/>
                </a:solidFill>
                <a:effectLst/>
                <a:uFillTx/>
                <a:latin typeface="Calibri"/>
                <a:hlinkClick r:id="rId5"/>
              </a:rPr>
              <a:t>Zip Recruiter</a:t>
            </a:r>
            <a:r>
              <a:rPr b="0" i="1" lang="en-US" sz="1800" strike="noStrike" u="none">
                <a:solidFill>
                  <a:schemeClr val="dk1"/>
                </a:solidFill>
                <a:effectLst/>
                <a:uFillTx/>
                <a:latin typeface="Calibri"/>
              </a:rPr>
              <a:t> </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03"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marL="228600" indent="-228600" defTabSz="914400">
              <a:lnSpc>
                <a:spcPct val="90000"/>
              </a:lnSpc>
              <a:spcBef>
                <a:spcPts val="1001"/>
              </a:spcBef>
              <a:buNone/>
              <a:tabLst>
                <a:tab algn="l" pos="0"/>
              </a:tabLst>
            </a:pPr>
            <a:r>
              <a:rPr b="1" lang="en-US" sz="2000" strike="noStrike" u="none">
                <a:solidFill>
                  <a:schemeClr val="dk1"/>
                </a:solidFill>
                <a:effectLst/>
                <a:uFillTx/>
                <a:latin typeface="Calibri"/>
                <a:ea typeface="Calibri"/>
              </a:rPr>
              <a:t>Skills of A Data Scientists</a:t>
            </a:r>
            <a:endParaRPr b="0" lang="en-US" sz="20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000" strike="noStrike" u="none">
                <a:solidFill>
                  <a:schemeClr val="dk1"/>
                </a:solidFill>
                <a:effectLst/>
                <a:uFillTx/>
                <a:latin typeface="Calibri"/>
                <a:ea typeface="Calibri"/>
              </a:rPr>
              <a:t>In a blogpost, Mike Driscoll (Harvard alumni, entrepreneur, investor, ….) proposes "</a:t>
            </a:r>
            <a:r>
              <a:rPr b="0" i="1" lang="en-US" sz="2000" strike="noStrike" u="sng">
                <a:solidFill>
                  <a:schemeClr val="dk1"/>
                </a:solidFill>
                <a:effectLst/>
                <a:uFillTx/>
                <a:latin typeface="Calibri"/>
                <a:ea typeface="Calibri"/>
                <a:hlinkClick r:id="rId1"/>
              </a:rPr>
              <a:t>The three sexy skills of data geeks</a:t>
            </a:r>
            <a:r>
              <a:rPr b="0" lang="en-US" sz="2000" strike="noStrike" u="none">
                <a:solidFill>
                  <a:schemeClr val="dk1"/>
                </a:solidFill>
                <a:effectLst/>
                <a:uFillTx/>
                <a:latin typeface="Calibri"/>
                <a:ea typeface="Calibri"/>
              </a:rPr>
              <a:t>."</a:t>
            </a:r>
            <a:endParaRPr b="0" lang="en-US" sz="20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Arial"/>
              <a:buAutoNum type="arabicPeriod"/>
              <a:tabLst>
                <a:tab algn="l" pos="0"/>
              </a:tabLst>
            </a:pPr>
            <a:r>
              <a:rPr b="1" lang="en-US" sz="2000" strike="noStrike" u="none">
                <a:solidFill>
                  <a:srgbClr val="0070c0"/>
                </a:solidFill>
                <a:effectLst/>
                <a:uFillTx/>
                <a:latin typeface="Calibri"/>
                <a:ea typeface="Calibri"/>
              </a:rPr>
              <a:t>Statistics </a:t>
            </a:r>
            <a:r>
              <a:rPr b="0" lang="en-US" sz="2000" strike="noStrike" u="none">
                <a:solidFill>
                  <a:schemeClr val="dk1"/>
                </a:solidFill>
                <a:effectLst/>
                <a:uFillTx/>
                <a:latin typeface="Calibri"/>
                <a:ea typeface="Calibri"/>
              </a:rPr>
              <a:t>("</a:t>
            </a:r>
            <a:r>
              <a:rPr b="1" lang="en-US" sz="2000" strike="noStrike" u="none">
                <a:solidFill>
                  <a:srgbClr val="ffc000"/>
                </a:solidFill>
                <a:effectLst/>
                <a:uFillTx/>
                <a:latin typeface="Calibri"/>
                <a:ea typeface="Calibri"/>
              </a:rPr>
              <a:t>studying</a:t>
            </a:r>
            <a:r>
              <a:rPr b="0" lang="en-US" sz="2000" strike="noStrike" u="none">
                <a:solidFill>
                  <a:schemeClr val="dk1"/>
                </a:solidFill>
                <a:effectLst/>
                <a:uFillTx/>
                <a:latin typeface="Calibri"/>
                <a:ea typeface="Calibri"/>
              </a:rPr>
              <a:t>"), the most important and most difficult to master given its rigor and ever progressing recent development. </a:t>
            </a:r>
            <a:endParaRPr b="0" lang="en-US" sz="20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Arial"/>
              <a:buAutoNum type="arabicPeriod"/>
              <a:tabLst>
                <a:tab algn="l" pos="0"/>
              </a:tabLst>
            </a:pPr>
            <a:r>
              <a:rPr b="1" lang="en-US" sz="2000" strike="noStrike" u="none">
                <a:solidFill>
                  <a:srgbClr val="0070c0"/>
                </a:solidFill>
                <a:effectLst/>
                <a:highlight>
                  <a:srgbClr val="ffff00"/>
                </a:highlight>
                <a:uFillTx/>
                <a:latin typeface="Calibri"/>
                <a:ea typeface="Calibri"/>
              </a:rPr>
              <a:t>Data munging</a:t>
            </a:r>
            <a:r>
              <a:rPr b="1" lang="en-US" sz="2000" strike="noStrike" u="none">
                <a:solidFill>
                  <a:schemeClr val="dk1"/>
                </a:solidFill>
                <a:effectLst/>
                <a:highlight>
                  <a:srgbClr val="ffff00"/>
                </a:highlight>
                <a:uFillTx/>
                <a:latin typeface="Calibri"/>
                <a:ea typeface="Calibri"/>
              </a:rPr>
              <a:t> </a:t>
            </a:r>
            <a:r>
              <a:rPr b="1" lang="en-US" sz="2000" strike="noStrike" u="none">
                <a:solidFill>
                  <a:schemeClr val="dk1"/>
                </a:solidFill>
                <a:effectLst/>
                <a:uFillTx/>
                <a:latin typeface="Calibri"/>
                <a:ea typeface="Calibri"/>
              </a:rPr>
              <a:t> </a:t>
            </a:r>
            <a:r>
              <a:rPr b="0" lang="en-US" sz="2000" strike="noStrike" u="none">
                <a:solidFill>
                  <a:schemeClr val="dk1"/>
                </a:solidFill>
                <a:effectLst/>
                <a:uFillTx/>
                <a:latin typeface="Calibri"/>
                <a:ea typeface="Calibri"/>
              </a:rPr>
              <a:t>("</a:t>
            </a:r>
            <a:r>
              <a:rPr b="1" lang="en-US" sz="2000" strike="noStrike" u="none">
                <a:solidFill>
                  <a:srgbClr val="ffc000"/>
                </a:solidFill>
                <a:effectLst/>
                <a:uFillTx/>
                <a:latin typeface="Calibri"/>
                <a:ea typeface="Calibri"/>
              </a:rPr>
              <a:t>suffering</a:t>
            </a:r>
            <a:r>
              <a:rPr b="0" lang="en-US" sz="2000" strike="noStrike" u="none">
                <a:solidFill>
                  <a:schemeClr val="dk1"/>
                </a:solidFill>
                <a:effectLst/>
                <a:uFillTx/>
                <a:latin typeface="Calibri"/>
                <a:ea typeface="Calibri"/>
              </a:rPr>
              <a:t>"), the second most important referring to the "painful" process of cleaning, parsing, and proofing one's data before it is usable for analysis- real world data is messy.  Whether it is cleaning, combining datasets, or making se of big data distributed storage systems data processing remains ever more important. </a:t>
            </a:r>
            <a:endParaRPr b="0" lang="en-US" sz="20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Arial"/>
              <a:buAutoNum type="arabicPeriod"/>
              <a:tabLst>
                <a:tab algn="l" pos="0"/>
              </a:tabLst>
            </a:pPr>
            <a:r>
              <a:rPr b="1" lang="en-US" sz="2000" strike="noStrike" u="none">
                <a:solidFill>
                  <a:srgbClr val="0070c0"/>
                </a:solidFill>
                <a:effectLst/>
                <a:uFillTx/>
                <a:latin typeface="Calibri"/>
                <a:ea typeface="Calibri"/>
              </a:rPr>
              <a:t>Visualization </a:t>
            </a:r>
            <a:r>
              <a:rPr b="0" lang="en-US" sz="2000" strike="noStrike" u="none">
                <a:solidFill>
                  <a:schemeClr val="dk1"/>
                </a:solidFill>
                <a:effectLst/>
                <a:uFillTx/>
                <a:latin typeface="Calibri"/>
                <a:ea typeface="Calibri"/>
              </a:rPr>
              <a:t>("</a:t>
            </a:r>
            <a:r>
              <a:rPr b="1" lang="en-US" sz="2000" strike="noStrike" u="none">
                <a:solidFill>
                  <a:srgbClr val="ffc000"/>
                </a:solidFill>
                <a:effectLst/>
                <a:uFillTx/>
                <a:latin typeface="Calibri"/>
                <a:ea typeface="Calibri"/>
              </a:rPr>
              <a:t>storytelling</a:t>
            </a:r>
            <a:r>
              <a:rPr b="0" lang="en-US" sz="2000" strike="noStrike" u="none">
                <a:solidFill>
                  <a:schemeClr val="dk1"/>
                </a:solidFill>
                <a:effectLst/>
                <a:uFillTx/>
                <a:latin typeface="Calibri"/>
                <a:ea typeface="Calibri"/>
              </a:rPr>
              <a:t>"), "the easiest to believe one has", although exposure to basic graphics is common to most data scientists, the ability to communicate ("narrate a story") to a wider and more general audience is a skill in itself!</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000" strike="noStrike" u="none">
              <a:solidFill>
                <a:srgbClr val="000000"/>
              </a:solidFill>
              <a:effectLst/>
              <a:uFillTx/>
              <a:latin typeface="Arial"/>
            </a:endParaRPr>
          </a:p>
        </p:txBody>
      </p:sp>
      <p:sp>
        <p:nvSpPr>
          <p:cNvPr id="304" name="PlaceHolder 3"/>
          <p:cNvSpPr>
            <a:spLocks noGrp="1"/>
          </p:cNvSpPr>
          <p:nvPr>
            <p:ph type="ftr" idx="95"/>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3 Skills &lt;</a:t>
            </a:r>
            <a:r>
              <a:rPr b="0" lang="en-US" sz="1200" strike="noStrike" u="sng">
                <a:solidFill>
                  <a:schemeClr val="dk1">
                    <a:tint val="75000"/>
                  </a:schemeClr>
                </a:solidFill>
                <a:effectLst/>
                <a:uFillTx/>
                <a:latin typeface="Calibri"/>
                <a:ea typeface="Calibri"/>
                <a:hlinkClick r:id="rId2"/>
              </a:rPr>
              <a:t>https://medriscoll.com/2009/05/27/the-three-sexy-skills-of-data-geeks/</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05" name="Picture 6" descr=""/>
          <p:cNvPicPr/>
          <p:nvPr/>
        </p:nvPicPr>
        <p:blipFill>
          <a:blip r:embed="rId3"/>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07"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The "Sexiest" Job?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rPr>
              <a:t>In 2012, under an HBR article, data science was dubbed  "The Sexiest Job of the 21st Century."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308" name="PlaceHolder 3"/>
          <p:cNvSpPr>
            <a:spLocks noGrp="1"/>
          </p:cNvSpPr>
          <p:nvPr>
            <p:ph type="ftr" idx="96"/>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HBR &lt;</a:t>
            </a:r>
            <a:r>
              <a:rPr b="0" lang="en-US" sz="1200" strike="noStrike" u="sng">
                <a:solidFill>
                  <a:schemeClr val="dk1">
                    <a:tint val="75000"/>
                  </a:schemeClr>
                </a:solidFill>
                <a:effectLst/>
                <a:uFillTx/>
                <a:latin typeface="Calibri"/>
                <a:ea typeface="Calibri"/>
                <a:hlinkClick r:id="rId1"/>
              </a:rPr>
              <a:t>https://towardsdatascience.com/data-scientist-the-dirtiest-job-of-the-21st-century-7f0c8215e845</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09" name="Picture 6" descr=""/>
          <p:cNvPicPr/>
          <p:nvPr/>
        </p:nvPicPr>
        <p:blipFill>
          <a:blip r:embed="rId2"/>
          <a:stretch/>
        </p:blipFill>
        <p:spPr>
          <a:xfrm>
            <a:off x="9521280" y="359280"/>
            <a:ext cx="1829160" cy="1340280"/>
          </a:xfrm>
          <a:prstGeom prst="rect">
            <a:avLst/>
          </a:prstGeom>
          <a:noFill/>
          <a:ln w="0">
            <a:noFill/>
          </a:ln>
        </p:spPr>
      </p:pic>
      <p:pic>
        <p:nvPicPr>
          <p:cNvPr id="310" name="Picture 6" descr="A picture containing diagram&#10;&#10;Description automatically generated"/>
          <p:cNvPicPr/>
          <p:nvPr/>
        </p:nvPicPr>
        <p:blipFill>
          <a:blip r:embed="rId3"/>
          <a:stretch/>
        </p:blipFill>
        <p:spPr>
          <a:xfrm>
            <a:off x="833760" y="3146040"/>
            <a:ext cx="5131080" cy="3241800"/>
          </a:xfrm>
          <a:prstGeom prst="rect">
            <a:avLst/>
          </a:prstGeom>
          <a:noFill/>
          <a:ln w="0">
            <a:noFill/>
          </a:ln>
        </p:spPr>
      </p:pic>
      <p:pic>
        <p:nvPicPr>
          <p:cNvPr id="311" name="Graphic 10" descr="A face with one eyebrow"/>
          <p:cNvPicPr/>
          <p:nvPr/>
        </p:nvPicPr>
        <p:blipFill>
          <a:blip r:embed="rId4">
            <a:extLst>
              <a:ext uri="{96DAC541-7B7A-43D3-8B79-37D633B846F1}">
                <asvg:svgBlip xmlns:asvg="http://schemas.microsoft.com/office/drawing/2016/SVG/main" r:embed="rId5"/>
              </a:ext>
            </a:extLst>
          </a:blip>
          <a:stretch/>
        </p:blipFill>
        <p:spPr>
          <a:xfrm>
            <a:off x="1152360" y="3065760"/>
            <a:ext cx="683640" cy="716400"/>
          </a:xfrm>
          <a:prstGeom prst="rect">
            <a:avLst/>
          </a:prstGeom>
          <a:noFill/>
          <a:ln w="0">
            <a:noFill/>
          </a:ln>
        </p:spPr>
      </p:pic>
      <p:sp>
        <p:nvSpPr>
          <p:cNvPr id="312" name="Oval 7"/>
          <p:cNvSpPr/>
          <p:nvPr/>
        </p:nvSpPr>
        <p:spPr>
          <a:xfrm>
            <a:off x="1032120" y="2971800"/>
            <a:ext cx="910080" cy="910080"/>
          </a:xfrm>
          <a:prstGeom prst="ellipse">
            <a:avLst/>
          </a:prstGeom>
          <a:noFill/>
          <a:ln>
            <a:solidFill>
              <a:srgbClr val="00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13" name="Picture 13" descr="Icon&#10;&#10;Description automatically generated"/>
          <p:cNvPicPr/>
          <p:nvPr/>
        </p:nvPicPr>
        <p:blipFill>
          <a:blip r:embed="rId1"/>
          <a:stretch/>
        </p:blipFill>
        <p:spPr>
          <a:xfrm>
            <a:off x="9989280" y="4491360"/>
            <a:ext cx="1343880" cy="1475640"/>
          </a:xfrm>
          <a:prstGeom prst="rect">
            <a:avLst/>
          </a:prstGeom>
          <a:noFill/>
          <a:ln w="0">
            <a:noFill/>
          </a:ln>
        </p:spPr>
      </p:pic>
      <p:sp>
        <p:nvSpPr>
          <p:cNvPr id="31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15"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The "Sexiest" Job?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rPr>
              <a:t>In 2012, under an HBR article, data science was dubbed  "The Sexiest Job of the 21st Century."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316" name="PlaceHolder 3"/>
          <p:cNvSpPr>
            <a:spLocks noGrp="1"/>
          </p:cNvSpPr>
          <p:nvPr>
            <p:ph type="ftr" idx="97"/>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HBR &lt;</a:t>
            </a:r>
            <a:r>
              <a:rPr b="0" lang="en-US" sz="1200" strike="noStrike" u="sng">
                <a:solidFill>
                  <a:schemeClr val="dk1">
                    <a:tint val="75000"/>
                  </a:schemeClr>
                </a:solidFill>
                <a:effectLst/>
                <a:uFillTx/>
                <a:latin typeface="Calibri"/>
                <a:ea typeface="Calibri"/>
                <a:hlinkClick r:id="rId2"/>
              </a:rPr>
              <a:t>https://towardsdatascience.com/data-scientist-the-dirtiest-job-of-the-21st-century-7f0c8215e845</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17" name="Picture 6" descr=""/>
          <p:cNvPicPr/>
          <p:nvPr/>
        </p:nvPicPr>
        <p:blipFill>
          <a:blip r:embed="rId3"/>
          <a:stretch/>
        </p:blipFill>
        <p:spPr>
          <a:xfrm>
            <a:off x="9521280" y="359280"/>
            <a:ext cx="1829160" cy="1340280"/>
          </a:xfrm>
          <a:prstGeom prst="rect">
            <a:avLst/>
          </a:prstGeom>
          <a:noFill/>
          <a:ln w="0">
            <a:noFill/>
          </a:ln>
        </p:spPr>
      </p:pic>
      <p:pic>
        <p:nvPicPr>
          <p:cNvPr id="318" name="Picture 6" descr="A picture containing diagram&#10;&#10;Description automatically generated"/>
          <p:cNvPicPr/>
          <p:nvPr/>
        </p:nvPicPr>
        <p:blipFill>
          <a:blip r:embed="rId4"/>
          <a:stretch/>
        </p:blipFill>
        <p:spPr>
          <a:xfrm>
            <a:off x="833760" y="3146040"/>
            <a:ext cx="5131080" cy="3241800"/>
          </a:xfrm>
          <a:prstGeom prst="rect">
            <a:avLst/>
          </a:prstGeom>
          <a:noFill/>
          <a:ln w="0">
            <a:noFill/>
          </a:ln>
        </p:spPr>
      </p:pic>
      <p:sp>
        <p:nvSpPr>
          <p:cNvPr id="319" name="TextBox 6"/>
          <p:cNvSpPr/>
          <p:nvPr/>
        </p:nvSpPr>
        <p:spPr>
          <a:xfrm>
            <a:off x="6225480" y="3962520"/>
            <a:ext cx="4807800" cy="10598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lang="en-US" sz="2100" strike="noStrike" u="none">
                <a:solidFill>
                  <a:schemeClr val="dk1"/>
                </a:solidFill>
                <a:effectLst/>
                <a:uFillTx/>
                <a:latin typeface="Calibri"/>
                <a:ea typeface="Calibri"/>
              </a:rPr>
              <a:t>"</a:t>
            </a:r>
            <a:r>
              <a:rPr b="1" lang="en-US" sz="2100" strike="noStrike" u="none">
                <a:solidFill>
                  <a:srgbClr val="ff0000"/>
                </a:solidFill>
                <a:effectLst/>
                <a:uFillTx/>
                <a:latin typeface="Calibri"/>
                <a:ea typeface="Calibri"/>
              </a:rPr>
              <a:t>With all this cleaning, it doesn't seem too preposterous to dub data science as -</a:t>
            </a:r>
            <a:r>
              <a:rPr b="1" i="1" lang="en-US" sz="2100" strike="noStrike" u="sng">
                <a:solidFill>
                  <a:srgbClr val="ff0000"/>
                </a:solidFill>
                <a:effectLst/>
                <a:uFillTx/>
                <a:latin typeface="Calibri"/>
                <a:ea typeface="Calibri"/>
              </a:rPr>
              <a:t>The Dirtiest Job of the 21 Century</a:t>
            </a:r>
            <a:r>
              <a:rPr b="1" lang="en-US" sz="2100" strike="noStrike" u="none">
                <a:solidFill>
                  <a:srgbClr val="ff0000"/>
                </a:solidFill>
                <a:effectLst/>
                <a:uFillTx/>
                <a:latin typeface="Calibri"/>
                <a:ea typeface="Calibri"/>
              </a:rPr>
              <a:t>.</a:t>
            </a:r>
            <a:r>
              <a:rPr b="0" lang="en-US" sz="2100" strike="noStrike" u="none">
                <a:solidFill>
                  <a:schemeClr val="dk1"/>
                </a:solidFill>
                <a:effectLst/>
                <a:uFillTx/>
                <a:latin typeface="Calibri"/>
                <a:ea typeface="Calibri"/>
              </a:rPr>
              <a:t>"</a:t>
            </a:r>
            <a:endParaRPr b="0" lang="en-US" sz="2100" strike="noStrike" u="none">
              <a:solidFill>
                <a:srgbClr val="000000"/>
              </a:solidFill>
              <a:effectLst/>
              <a:uFillTx/>
              <a:latin typeface="Arial"/>
            </a:endParaRPr>
          </a:p>
        </p:txBody>
      </p:sp>
      <p:pic>
        <p:nvPicPr>
          <p:cNvPr id="320" name="Graphic 10" descr="A face with one eyebrow"/>
          <p:cNvPicPr/>
          <p:nvPr/>
        </p:nvPicPr>
        <p:blipFill>
          <a:blip r:embed="rId5">
            <a:extLst>
              <a:ext uri="{96DAC541-7B7A-43D3-8B79-37D633B846F1}">
                <asvg:svgBlip xmlns:asvg="http://schemas.microsoft.com/office/drawing/2016/SVG/main" r:embed="rId6"/>
              </a:ext>
            </a:extLst>
          </a:blip>
          <a:stretch/>
        </p:blipFill>
        <p:spPr>
          <a:xfrm>
            <a:off x="1152360" y="3065760"/>
            <a:ext cx="683640" cy="716400"/>
          </a:xfrm>
          <a:prstGeom prst="rect">
            <a:avLst/>
          </a:prstGeom>
          <a:noFill/>
          <a:ln w="0">
            <a:noFill/>
          </a:ln>
        </p:spPr>
      </p:pic>
      <p:pic>
        <p:nvPicPr>
          <p:cNvPr id="321" name="Graphic 13" descr="A smiling face with tears"/>
          <p:cNvPicPr/>
          <p:nvPr/>
        </p:nvPicPr>
        <p:blipFill>
          <a:blip r:embed="rId7">
            <a:extLst>
              <a:ext uri="{96DAC541-7B7A-43D3-8B79-37D633B846F1}">
                <asvg:svgBlip xmlns:asvg="http://schemas.microsoft.com/office/drawing/2016/SVG/main" r:embed="rId8"/>
              </a:ext>
            </a:extLst>
          </a:blip>
          <a:stretch/>
        </p:blipFill>
        <p:spPr>
          <a:xfrm>
            <a:off x="5965920" y="3146760"/>
            <a:ext cx="696600" cy="642960"/>
          </a:xfrm>
          <a:prstGeom prst="rect">
            <a:avLst/>
          </a:prstGeom>
          <a:noFill/>
          <a:ln w="0">
            <a:noFill/>
          </a:ln>
        </p:spPr>
      </p:pic>
      <p:sp>
        <p:nvSpPr>
          <p:cNvPr id="322" name="Oval 13"/>
          <p:cNvSpPr/>
          <p:nvPr/>
        </p:nvSpPr>
        <p:spPr>
          <a:xfrm>
            <a:off x="5858280" y="2971800"/>
            <a:ext cx="910080" cy="910080"/>
          </a:xfrm>
          <a:prstGeom prst="ellipse">
            <a:avLst/>
          </a:prstGeom>
          <a:noFill/>
          <a:ln>
            <a:solidFill>
              <a:srgbClr val="00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323" name="Oval 14"/>
          <p:cNvSpPr/>
          <p:nvPr/>
        </p:nvSpPr>
        <p:spPr>
          <a:xfrm>
            <a:off x="1032120" y="2971800"/>
            <a:ext cx="910080" cy="910080"/>
          </a:xfrm>
          <a:prstGeom prst="ellipse">
            <a:avLst/>
          </a:prstGeom>
          <a:noFill/>
          <a:ln>
            <a:solidFill>
              <a:srgbClr val="000000"/>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3"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Preparation</a:t>
            </a:r>
            <a:endParaRPr b="0" lang="en-US" sz="4400" strike="noStrike" u="none">
              <a:solidFill>
                <a:srgbClr val="000000"/>
              </a:solidFill>
              <a:effectLst/>
              <a:uFillTx/>
              <a:latin typeface="Arial"/>
            </a:endParaRPr>
          </a:p>
        </p:txBody>
      </p:sp>
      <p:sp>
        <p:nvSpPr>
          <p:cNvPr id="144"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Iris Plants Database</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br>
              <a:rPr sz="2100"/>
            </a:br>
            <a:endParaRPr b="0" lang="en-US" sz="2100" strike="noStrike" u="none">
              <a:solidFill>
                <a:srgbClr val="000000"/>
              </a:solidFill>
              <a:effectLst/>
              <a:uFillTx/>
              <a:latin typeface="Arial"/>
            </a:endParaRPr>
          </a:p>
        </p:txBody>
      </p:sp>
      <p:sp>
        <p:nvSpPr>
          <p:cNvPr id="145" name="PlaceHolder 3"/>
          <p:cNvSpPr>
            <a:spLocks noGrp="1"/>
          </p:cNvSpPr>
          <p:nvPr>
            <p:ph type="ftr" idx="75"/>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Python Code &lt;</a:t>
            </a:r>
            <a:r>
              <a:rPr b="0" lang="en-US" sz="1200" strike="noStrike" u="sng">
                <a:solidFill>
                  <a:schemeClr val="dk1">
                    <a:tint val="75000"/>
                  </a:schemeClr>
                </a:solidFill>
                <a:effectLst/>
                <a:uFillTx/>
                <a:latin typeface="Calibri"/>
                <a:ea typeface="Calibri"/>
                <a:hlinkClick r:id="rId1"/>
              </a:rPr>
              <a:t>https://github.com/mzanaj/NIH-Machine-Learning/blob/main/Iris_Data_Frame.ipynb</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sp>
        <p:nvSpPr>
          <p:cNvPr id="146" name="TextBox 6"/>
          <p:cNvSpPr/>
          <p:nvPr/>
        </p:nvSpPr>
        <p:spPr>
          <a:xfrm>
            <a:off x="2699280" y="3751200"/>
            <a:ext cx="1131120" cy="6440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chemeClr val="dk1"/>
                </a:solidFill>
                <a:effectLst/>
                <a:uFillTx/>
                <a:latin typeface="Calibri"/>
              </a:rPr>
              <a:t>      Rows</a:t>
            </a:r>
            <a:endParaRPr b="0" lang="en-US" sz="1800" strike="noStrike" u="none">
              <a:solidFill>
                <a:srgbClr val="000000"/>
              </a:solidFill>
              <a:effectLst/>
              <a:uFillTx/>
              <a:latin typeface="Arial"/>
            </a:endParaRPr>
          </a:p>
          <a:p>
            <a:pPr marL="457200" defTabSz="914400">
              <a:lnSpc>
                <a:spcPct val="100000"/>
              </a:lnSpc>
            </a:pPr>
            <a:endParaRPr b="0" lang="en-US" sz="1800" strike="noStrike" u="none">
              <a:solidFill>
                <a:srgbClr val="000000"/>
              </a:solidFill>
              <a:effectLst/>
              <a:uFillTx/>
              <a:latin typeface="Arial"/>
            </a:endParaRPr>
          </a:p>
        </p:txBody>
      </p:sp>
      <p:sp>
        <p:nvSpPr>
          <p:cNvPr id="147" name="TextBox 7"/>
          <p:cNvSpPr/>
          <p:nvPr/>
        </p:nvSpPr>
        <p:spPr>
          <a:xfrm>
            <a:off x="6541560" y="1647720"/>
            <a:ext cx="113112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chemeClr val="dk1"/>
                </a:solidFill>
                <a:effectLst/>
                <a:uFillTx/>
                <a:latin typeface="Calibri"/>
              </a:rPr>
              <a:t>Columns </a:t>
            </a:r>
            <a:endParaRPr b="0" lang="en-US" sz="1800" strike="noStrike" u="none">
              <a:solidFill>
                <a:srgbClr val="000000"/>
              </a:solidFill>
              <a:effectLst/>
              <a:uFillTx/>
              <a:latin typeface="Arial"/>
            </a:endParaRPr>
          </a:p>
        </p:txBody>
      </p:sp>
      <p:pic>
        <p:nvPicPr>
          <p:cNvPr id="148" name="Picture 11" descr="A picture containing table&#10;&#10;Description automatically generated"/>
          <p:cNvPicPr/>
          <p:nvPr/>
        </p:nvPicPr>
        <p:blipFill>
          <a:blip r:embed="rId2"/>
          <a:stretch/>
        </p:blipFill>
        <p:spPr>
          <a:xfrm>
            <a:off x="4004280" y="2015640"/>
            <a:ext cx="5368320" cy="4486680"/>
          </a:xfrm>
          <a:prstGeom prst="rect">
            <a:avLst/>
          </a:prstGeom>
          <a:noFill/>
          <a:ln w="0">
            <a:noFill/>
          </a:ln>
        </p:spPr>
      </p:pic>
      <p:sp>
        <p:nvSpPr>
          <p:cNvPr id="149" name="Rectangle 4"/>
          <p:cNvSpPr/>
          <p:nvPr/>
        </p:nvSpPr>
        <p:spPr>
          <a:xfrm>
            <a:off x="4007520" y="2016720"/>
            <a:ext cx="5374800" cy="4548240"/>
          </a:xfrm>
          <a:prstGeom prst="rect">
            <a:avLst/>
          </a:prstGeom>
          <a:noFill/>
          <a:ln>
            <a:solidFill>
              <a:srgbClr val="0246f2"/>
            </a:solidFill>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defTabSz="914400">
              <a:lnSpc>
                <a:spcPct val="100000"/>
              </a:lnSpc>
            </a:pPr>
            <a:endParaRPr b="0" lang="en-US" sz="1800" strike="noStrike" u="none">
              <a:solidFill>
                <a:schemeClr val="lt1"/>
              </a:solidFill>
              <a:effectLst/>
              <a:uFillTx/>
              <a:latin typeface="Calibri"/>
            </a:endParaRPr>
          </a:p>
        </p:txBody>
      </p:sp>
      <p:sp>
        <p:nvSpPr>
          <p:cNvPr id="150" name="TextBox 5"/>
          <p:cNvSpPr/>
          <p:nvPr/>
        </p:nvSpPr>
        <p:spPr>
          <a:xfrm>
            <a:off x="3922920" y="1711800"/>
            <a:ext cx="147456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rgbClr val="0246f2"/>
                </a:solidFill>
                <a:effectLst/>
                <a:uFillTx/>
                <a:latin typeface="Calibri"/>
              </a:rPr>
              <a:t>Data Frame</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4"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25"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400" strike="noStrike" u="none">
                <a:solidFill>
                  <a:schemeClr val="dk1"/>
                </a:solidFill>
                <a:effectLst/>
                <a:uFillTx/>
                <a:latin typeface="Calibri"/>
              </a:rPr>
              <a:t>Is Pre-Processing Important? </a:t>
            </a:r>
            <a:endParaRPr b="0" lang="en-US" sz="24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400" strike="noStrike" u="none">
                <a:solidFill>
                  <a:schemeClr val="dk1"/>
                </a:solidFill>
                <a:effectLst/>
                <a:uFillTx/>
                <a:latin typeface="Calibri"/>
                <a:ea typeface="Calibri"/>
              </a:rPr>
              <a:t>"</a:t>
            </a:r>
            <a:r>
              <a:rPr b="1" i="1" lang="en-US" sz="2400" strike="noStrike" u="none">
                <a:solidFill>
                  <a:srgbClr val="0070c0"/>
                </a:solidFill>
                <a:effectLst/>
                <a:uFillTx/>
                <a:latin typeface="Calibri"/>
                <a:ea typeface="Calibri"/>
              </a:rPr>
              <a:t>Often, data preprocessing is the </a:t>
            </a:r>
            <a:r>
              <a:rPr b="1" i="1" lang="en-US" sz="2400" strike="noStrike" u="none">
                <a:solidFill>
                  <a:srgbClr val="0070c0"/>
                </a:solidFill>
                <a:effectLst/>
                <a:highlight>
                  <a:srgbClr val="ffff00"/>
                </a:highlight>
                <a:uFillTx/>
                <a:latin typeface="Calibri"/>
                <a:ea typeface="Calibri"/>
              </a:rPr>
              <a:t>most important phase</a:t>
            </a:r>
            <a:r>
              <a:rPr b="1" i="1" lang="en-US" sz="2400" strike="noStrike" u="none">
                <a:solidFill>
                  <a:srgbClr val="0070c0"/>
                </a:solidFill>
                <a:effectLst/>
                <a:uFillTx/>
                <a:latin typeface="Calibri"/>
                <a:ea typeface="Calibri"/>
              </a:rPr>
              <a:t> of a (ds) (ml) project.</a:t>
            </a:r>
            <a:r>
              <a:rPr b="0" lang="en-US" sz="2400" strike="noStrike" u="none">
                <a:solidFill>
                  <a:schemeClr val="dk1"/>
                </a:solidFill>
                <a:effectLst/>
                <a:uFillTx/>
                <a:latin typeface="Calibri"/>
                <a:ea typeface="Calibri"/>
              </a:rPr>
              <a:t>" </a:t>
            </a:r>
            <a:endParaRPr b="0" lang="en-US" sz="24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400" strike="noStrike" u="none">
                <a:solidFill>
                  <a:schemeClr val="dk1"/>
                </a:solidFill>
                <a:effectLst/>
                <a:uFillTx/>
                <a:latin typeface="Calibri"/>
                <a:ea typeface="Calibri"/>
              </a:rPr>
              <a:t>Analyzing data that has not been carefully screened and “cleaned” can produce misleading results given that that the models that a practitioner ends up using require meaningful data to correctly operate and to provide useful knowledge, predictions or descriptions. </a:t>
            </a:r>
            <a:endParaRPr b="0" lang="en-US" sz="24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400" strike="noStrike" u="none">
              <a:solidFill>
                <a:srgbClr val="000000"/>
              </a:solidFill>
              <a:effectLst/>
              <a:uFillTx/>
              <a:latin typeface="Arial"/>
            </a:endParaRPr>
          </a:p>
          <a:p>
            <a:pPr indent="0" algn="ctr" defTabSz="914400">
              <a:lnSpc>
                <a:spcPct val="90000"/>
              </a:lnSpc>
              <a:spcBef>
                <a:spcPts val="1001"/>
              </a:spcBef>
              <a:buNone/>
              <a:tabLst>
                <a:tab algn="l" pos="0"/>
              </a:tabLst>
            </a:pPr>
            <a:r>
              <a:rPr b="0" lang="en-US" sz="2400" strike="noStrike" u="none">
                <a:solidFill>
                  <a:schemeClr val="dk1"/>
                </a:solidFill>
                <a:effectLst/>
                <a:uFillTx/>
                <a:latin typeface="Calibri"/>
                <a:ea typeface="Calibri"/>
              </a:rPr>
              <a:t>“</a:t>
            </a:r>
            <a:r>
              <a:rPr b="1" lang="en-US" sz="2400" strike="noStrike" u="none">
                <a:solidFill>
                  <a:srgbClr val="ff0000"/>
                </a:solidFill>
                <a:effectLst/>
                <a:uFillTx/>
                <a:latin typeface="Calibri"/>
                <a:ea typeface="Calibri"/>
              </a:rPr>
              <a:t>The representation and quality of data is first and foremost before running an analysis. If there is much irrelevant and redundant information present or noisy and unreliable data, then knowledge discovery is more difficult to conduct.</a:t>
            </a:r>
            <a:r>
              <a:rPr b="0" lang="en-US" sz="2400" strike="noStrike" u="none">
                <a:solidFill>
                  <a:schemeClr val="dk1"/>
                </a:solidFill>
                <a:effectLst/>
                <a:uFillTx/>
                <a:latin typeface="Calibri"/>
                <a:ea typeface="Calibri"/>
              </a:rPr>
              <a:t>” </a:t>
            </a:r>
            <a:endParaRPr b="0" lang="en-US" sz="2400" strike="noStrike" u="none">
              <a:solidFill>
                <a:srgbClr val="000000"/>
              </a:solidFill>
              <a:effectLst/>
              <a:uFillTx/>
              <a:latin typeface="Arial"/>
            </a:endParaRPr>
          </a:p>
        </p:txBody>
      </p:sp>
      <p:sp>
        <p:nvSpPr>
          <p:cNvPr id="326" name="PlaceHolder 3"/>
          <p:cNvSpPr>
            <a:spLocks noGrp="1"/>
          </p:cNvSpPr>
          <p:nvPr>
            <p:ph type="ftr" idx="98"/>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Data Preprocessing in Data Mining (preface) &lt;</a:t>
            </a:r>
            <a:r>
              <a:rPr b="0" lang="en-US" sz="1200" strike="noStrike" u="sng">
                <a:solidFill>
                  <a:schemeClr val="dk1">
                    <a:tint val="75000"/>
                  </a:schemeClr>
                </a:solidFill>
                <a:effectLst/>
                <a:uFillTx/>
                <a:latin typeface="Calibri"/>
                <a:ea typeface="Calibri"/>
                <a:hlinkClick r:id="rId1"/>
              </a:rPr>
              <a:t>https://link.springer.com/book/10.1007/978-3-319-10247-4</a:t>
            </a:r>
            <a:r>
              <a:rPr b="0" lang="en-US" sz="1200" strike="noStrike" u="none">
                <a:solidFill>
                  <a:schemeClr val="dk1">
                    <a:tint val="75000"/>
                  </a:schemeClr>
                </a:solidFill>
                <a:effectLst/>
                <a:uFillTx/>
                <a:latin typeface="Calibri"/>
                <a:ea typeface="Calibri"/>
              </a:rPr>
              <a:t>&gt; </a:t>
            </a:r>
            <a:endParaRPr b="0" lang="en-US" sz="1200" strike="noStrike" u="none">
              <a:solidFill>
                <a:srgbClr val="000000"/>
              </a:solidFill>
              <a:effectLst/>
              <a:uFillTx/>
              <a:latin typeface="Times New Roman"/>
            </a:endParaRPr>
          </a:p>
        </p:txBody>
      </p:sp>
      <p:pic>
        <p:nvPicPr>
          <p:cNvPr id="327" name="Picture 6" descr=""/>
          <p:cNvPicPr/>
          <p:nvPr/>
        </p:nvPicPr>
        <p:blipFill>
          <a:blip r:embed="rId2"/>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28"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29"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Why is Pre-Processing Important?</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The goal of preprocessing is a final dataset, which can be considered correct, useful and ready to be “fed” to models to discover interesting/meaningful relationships.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Before the original data can become the "official/final data" it must undergo processing-</a:t>
            </a:r>
            <a:endParaRPr b="0" lang="en-US" sz="2100" strike="noStrike" u="none">
              <a:solidFill>
                <a:srgbClr val="000000"/>
              </a:solidFill>
              <a:effectLst/>
              <a:uFillTx/>
              <a:latin typeface="Arial"/>
            </a:endParaRPr>
          </a:p>
          <a:p>
            <a:pPr lvl="1" marL="571680" indent="-343080" defTabSz="914400">
              <a:lnSpc>
                <a:spcPct val="90000"/>
              </a:lnSpc>
              <a:spcBef>
                <a:spcPts val="499"/>
              </a:spcBef>
              <a:buClr>
                <a:srgbClr val="000000"/>
              </a:buClr>
              <a:buFont typeface="Arial"/>
              <a:buAutoNum type="arabicPeriod"/>
              <a:tabLst>
                <a:tab algn="l" pos="0"/>
              </a:tabLst>
            </a:pPr>
            <a:r>
              <a:rPr b="0" lang="en-US" sz="2100" strike="noStrike" u="none">
                <a:solidFill>
                  <a:schemeClr val="dk1"/>
                </a:solidFill>
                <a:effectLst/>
                <a:uFillTx/>
                <a:latin typeface="Calibri"/>
                <a:ea typeface="Calibri"/>
              </a:rPr>
              <a:t>Models (e.g. machine learning algorithms) expect </a:t>
            </a:r>
            <a:r>
              <a:rPr b="1" i="1" lang="en-US" sz="2100" strike="noStrike" u="none">
                <a:solidFill>
                  <a:srgbClr val="0246f2"/>
                </a:solidFill>
                <a:effectLst/>
                <a:uFillTx/>
                <a:latin typeface="Calibri"/>
                <a:ea typeface="Calibri"/>
              </a:rPr>
              <a:t>numerical </a:t>
            </a:r>
            <a:r>
              <a:rPr b="0" lang="en-US" sz="2100" strike="noStrike" u="none">
                <a:solidFill>
                  <a:schemeClr val="dk1"/>
                </a:solidFill>
                <a:effectLst/>
                <a:uFillTx/>
                <a:latin typeface="Calibri"/>
                <a:ea typeface="Calibri"/>
              </a:rPr>
              <a:t>entries. </a:t>
            </a:r>
            <a:endParaRPr b="0" lang="en-US" sz="2100" strike="noStrike" u="none">
              <a:solidFill>
                <a:srgbClr val="000000"/>
              </a:solidFill>
              <a:effectLst/>
              <a:uFillTx/>
              <a:latin typeface="Arial"/>
            </a:endParaRPr>
          </a:p>
          <a:p>
            <a:pPr lvl="1" marL="571680" indent="-343080" defTabSz="914400">
              <a:lnSpc>
                <a:spcPct val="90000"/>
              </a:lnSpc>
              <a:spcBef>
                <a:spcPts val="499"/>
              </a:spcBef>
              <a:buClr>
                <a:srgbClr val="000000"/>
              </a:buClr>
              <a:buFont typeface="Arial"/>
              <a:buAutoNum type="arabicPeriod"/>
              <a:tabLst>
                <a:tab algn="l" pos="0"/>
              </a:tabLst>
            </a:pPr>
            <a:r>
              <a:rPr b="0" lang="en-US" sz="2100" strike="noStrike" u="none">
                <a:solidFill>
                  <a:schemeClr val="dk1"/>
                </a:solidFill>
                <a:effectLst/>
                <a:uFillTx/>
                <a:latin typeface="Calibri"/>
                <a:ea typeface="Calibri"/>
              </a:rPr>
              <a:t>Different models have different </a:t>
            </a:r>
            <a:r>
              <a:rPr b="1" i="1" lang="en-US" sz="2100" strike="noStrike" u="none">
                <a:solidFill>
                  <a:srgbClr val="0246f2"/>
                </a:solidFill>
                <a:effectLst/>
                <a:uFillTx/>
                <a:latin typeface="Calibri"/>
                <a:ea typeface="Calibri"/>
              </a:rPr>
              <a:t>requirements</a:t>
            </a:r>
            <a:r>
              <a:rPr b="0" lang="en-US" sz="2100" strike="noStrike" u="none">
                <a:solidFill>
                  <a:schemeClr val="dk1"/>
                </a:solidFill>
                <a:effectLst/>
                <a:uFillTx/>
                <a:latin typeface="Calibri"/>
                <a:ea typeface="Calibri"/>
              </a:rPr>
              <a:t>, often this comes in the form of assumptions, for example if a model expects an attribute to be from a particular distribution the data might need to be changed.</a:t>
            </a:r>
            <a:endParaRPr b="0" lang="en-US" sz="2100" strike="noStrike" u="none">
              <a:solidFill>
                <a:srgbClr val="000000"/>
              </a:solidFill>
              <a:effectLst/>
              <a:uFillTx/>
              <a:latin typeface="Arial"/>
            </a:endParaRPr>
          </a:p>
          <a:p>
            <a:pPr lvl="1" marL="571680" indent="-343080" defTabSz="914400">
              <a:lnSpc>
                <a:spcPct val="90000"/>
              </a:lnSpc>
              <a:spcBef>
                <a:spcPts val="499"/>
              </a:spcBef>
              <a:buClr>
                <a:srgbClr val="000000"/>
              </a:buClr>
              <a:buFont typeface="Arial"/>
              <a:buAutoNum type="arabicPeriod"/>
              <a:tabLst>
                <a:tab algn="l" pos="0"/>
              </a:tabLst>
            </a:pPr>
            <a:r>
              <a:rPr b="0" lang="en-US" sz="2100" strike="noStrike" u="none">
                <a:solidFill>
                  <a:schemeClr val="dk1"/>
                </a:solidFill>
                <a:effectLst/>
                <a:uFillTx/>
                <a:latin typeface="Calibri"/>
                <a:ea typeface="Calibri"/>
              </a:rPr>
              <a:t>Model </a:t>
            </a:r>
            <a:r>
              <a:rPr b="1" i="1" lang="en-US" sz="2100" strike="noStrike" u="none">
                <a:solidFill>
                  <a:srgbClr val="0246f2"/>
                </a:solidFill>
                <a:effectLst/>
                <a:uFillTx/>
                <a:latin typeface="Calibri"/>
                <a:ea typeface="Calibri"/>
              </a:rPr>
              <a:t>performance</a:t>
            </a:r>
            <a:r>
              <a:rPr b="0" lang="en-US" sz="2100" strike="noStrike" u="none">
                <a:solidFill>
                  <a:schemeClr val="dk1"/>
                </a:solidFill>
                <a:effectLst/>
                <a:uFillTx/>
                <a:latin typeface="Calibri"/>
                <a:ea typeface="Calibri"/>
              </a:rPr>
              <a:t>, as we have repeatedly stated- "Garbage in, Garbage out" bad data can only lead to bad results.</a:t>
            </a:r>
            <a:endParaRPr b="0" lang="en-US" sz="2100" strike="noStrike" u="none">
              <a:solidFill>
                <a:srgbClr val="000000"/>
              </a:solidFill>
              <a:effectLst/>
              <a:uFillTx/>
              <a:latin typeface="Arial"/>
            </a:endParaRPr>
          </a:p>
          <a:p>
            <a:pPr marL="228600" indent="0" defTabSz="914400">
              <a:lnSpc>
                <a:spcPct val="90000"/>
              </a:lnSpc>
              <a:spcBef>
                <a:spcPts val="499"/>
              </a:spcBef>
              <a:buNone/>
              <a:tabLst>
                <a:tab algn="l" pos="0"/>
              </a:tabLst>
            </a:pPr>
            <a:endParaRPr b="0" lang="en-US" sz="2100" strike="noStrike" u="none">
              <a:solidFill>
                <a:srgbClr val="000000"/>
              </a:solidFill>
              <a:effectLst/>
              <a:uFillTx/>
              <a:latin typeface="Arial"/>
            </a:endParaRPr>
          </a:p>
          <a:p>
            <a:pPr marL="228600" indent="0" defTabSz="914400">
              <a:lnSpc>
                <a:spcPct val="90000"/>
              </a:lnSpc>
              <a:spcBef>
                <a:spcPts val="499"/>
              </a:spcBef>
              <a:buNone/>
              <a:tabLst>
                <a:tab algn="l" pos="0"/>
              </a:tabLst>
            </a:pPr>
            <a:r>
              <a:rPr b="0" i="1" lang="en-US" sz="2100" strike="noStrike" u="none">
                <a:solidFill>
                  <a:schemeClr val="lt1">
                    <a:lumMod val="50000"/>
                  </a:schemeClr>
                </a:solidFill>
                <a:effectLst/>
                <a:uFillTx/>
                <a:latin typeface="Calibri"/>
                <a:ea typeface="Calibri"/>
              </a:rPr>
              <a:t>from </a:t>
            </a:r>
            <a:r>
              <a:rPr b="0" i="1" lang="en-US" sz="2100" strike="noStrike" u="sng">
                <a:solidFill>
                  <a:schemeClr val="dk1"/>
                </a:solidFill>
                <a:effectLst/>
                <a:uFillTx/>
                <a:latin typeface="Calibri"/>
                <a:ea typeface="Calibri"/>
                <a:hlinkClick r:id="rId1"/>
              </a:rPr>
              <a:t>Machine Learning Mastery</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330" name="PlaceHolder 3"/>
          <p:cNvSpPr>
            <a:spLocks noGrp="1"/>
          </p:cNvSpPr>
          <p:nvPr>
            <p:ph type="ftr" idx="99"/>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Machine Mastery &lt; </a:t>
            </a:r>
            <a:r>
              <a:rPr b="0" lang="en-US" sz="1200" strike="noStrike" u="sng">
                <a:solidFill>
                  <a:schemeClr val="dk1">
                    <a:tint val="75000"/>
                  </a:schemeClr>
                </a:solidFill>
                <a:effectLst/>
                <a:uFillTx/>
                <a:latin typeface="Calibri"/>
                <a:ea typeface="Calibri"/>
                <a:hlinkClick r:id="rId2"/>
              </a:rPr>
              <a:t>ttps://machinelearningmastery.com/data-preparation-is-important/</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31" name="Picture 6" descr=""/>
          <p:cNvPicPr/>
          <p:nvPr/>
        </p:nvPicPr>
        <p:blipFill>
          <a:blip r:embed="rId3"/>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3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33" name="PlaceHolder 2"/>
          <p:cNvSpPr>
            <a:spLocks noGrp="1"/>
          </p:cNvSpPr>
          <p:nvPr>
            <p:ph/>
          </p:nvPr>
        </p:nvSpPr>
        <p:spPr>
          <a:xfrm>
            <a:off x="838080" y="1825560"/>
            <a:ext cx="10513440" cy="4669560"/>
          </a:xfrm>
          <a:prstGeom prst="rect">
            <a:avLst/>
          </a:prstGeom>
          <a:noFill/>
          <a:ln w="0">
            <a:noFill/>
          </a:ln>
        </p:spPr>
        <p:txBody>
          <a:bodyPr lIns="91440" rIns="91440" tIns="45720" bIns="45720" anchor="t">
            <a:noAutofit/>
          </a:bodyPr>
          <a:p>
            <a:pPr marL="228600" indent="-228600" defTabSz="914400">
              <a:lnSpc>
                <a:spcPct val="90000"/>
              </a:lnSpc>
              <a:spcBef>
                <a:spcPts val="1001"/>
              </a:spcBef>
              <a:buNone/>
              <a:tabLst>
                <a:tab algn="l" pos="0"/>
              </a:tabLst>
            </a:pPr>
            <a:r>
              <a:rPr b="1" lang="en-US" sz="2200" strike="noStrike" u="none">
                <a:solidFill>
                  <a:schemeClr val="dk1"/>
                </a:solidFill>
                <a:effectLst/>
                <a:uFillTx/>
                <a:latin typeface="Calibri"/>
                <a:ea typeface="Calibri"/>
              </a:rPr>
              <a:t>High Quality Data </a:t>
            </a:r>
            <a:endParaRPr b="0" lang="en-US" sz="22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200" strike="noStrike" u="none">
                <a:solidFill>
                  <a:schemeClr val="dk1"/>
                </a:solidFill>
                <a:effectLst/>
                <a:uFillTx/>
                <a:latin typeface="Calibri"/>
                <a:ea typeface="Calibri"/>
              </a:rPr>
              <a:t>Many different datasets, many different techniques, and far too many to enumerate in one setting, yet, at the core they all have high </a:t>
            </a:r>
            <a:r>
              <a:rPr b="1" lang="en-US" sz="2200" strike="noStrike" u="none">
                <a:solidFill>
                  <a:srgbClr val="0246f2"/>
                </a:solidFill>
                <a:effectLst/>
                <a:uFillTx/>
                <a:latin typeface="Calibri"/>
                <a:ea typeface="Calibri"/>
              </a:rPr>
              <a:t>data quality</a:t>
            </a:r>
            <a:r>
              <a:rPr b="0" lang="en-US" sz="2200" strike="noStrike" u="none">
                <a:solidFill>
                  <a:schemeClr val="dk1"/>
                </a:solidFill>
                <a:effectLst/>
                <a:uFillTx/>
                <a:latin typeface="Calibri"/>
                <a:ea typeface="Calibri"/>
              </a:rPr>
              <a:t>. </a:t>
            </a:r>
            <a:r>
              <a:rPr b="0" lang="en-US" sz="2200" strike="noStrike" u="none">
                <a:solidFill>
                  <a:srgbClr val="000000"/>
                </a:solidFill>
                <a:effectLst/>
                <a:uFillTx/>
                <a:latin typeface="Calibri"/>
                <a:ea typeface="Calibri"/>
              </a:rPr>
              <a:t>There is no particular process that fits all, instead one should attempt to have data that reflects sound principles.</a:t>
            </a:r>
            <a:endParaRPr b="0" lang="en-US" sz="22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i="1" lang="en-US" sz="2200" strike="noStrike" u="none">
                <a:solidFill>
                  <a:srgbClr val="000000"/>
                </a:solidFill>
                <a:effectLst/>
                <a:uFillTx/>
                <a:latin typeface="Calibri"/>
                <a:ea typeface="Calibri"/>
              </a:rPr>
              <a:t>Quality principles</a:t>
            </a:r>
            <a:endParaRPr b="0" lang="en-US" sz="22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Wingdings" charset="2"/>
              <a:buChar char=""/>
              <a:tabLst>
                <a:tab algn="l" pos="0"/>
              </a:tabLst>
            </a:pPr>
            <a:r>
              <a:rPr b="1" i="1" lang="en-US" sz="2200" strike="noStrike" u="none">
                <a:solidFill>
                  <a:srgbClr val="0070c0"/>
                </a:solidFill>
                <a:effectLst/>
                <a:uFillTx/>
                <a:latin typeface="Calibri"/>
                <a:ea typeface="Calibri"/>
              </a:rPr>
              <a:t>Validity</a:t>
            </a:r>
            <a:r>
              <a:rPr b="0" lang="en-US" sz="2200" strike="noStrike" u="none">
                <a:solidFill>
                  <a:schemeClr val="dk1"/>
                </a:solidFill>
                <a:effectLst/>
                <a:uFillTx/>
                <a:latin typeface="Calibri"/>
                <a:ea typeface="Calibri"/>
              </a:rPr>
              <a:t>, the degree to which data conforms to defined business rules or constraints. </a:t>
            </a:r>
            <a:endParaRPr b="0" lang="en-US" sz="22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Wingdings" charset="2"/>
              <a:buChar char=""/>
              <a:tabLst>
                <a:tab algn="l" pos="0"/>
              </a:tabLst>
            </a:pPr>
            <a:r>
              <a:rPr b="1" i="1" lang="en-US" sz="2200" strike="noStrike" u="none">
                <a:solidFill>
                  <a:srgbClr val="0070c0"/>
                </a:solidFill>
                <a:effectLst/>
                <a:uFillTx/>
                <a:latin typeface="Calibri"/>
                <a:ea typeface="Calibri"/>
              </a:rPr>
              <a:t>Accuracy</a:t>
            </a:r>
            <a:r>
              <a:rPr b="0" lang="en-US" sz="2200" strike="noStrike" u="none">
                <a:solidFill>
                  <a:schemeClr val="dk1"/>
                </a:solidFill>
                <a:effectLst/>
                <a:uFillTx/>
                <a:latin typeface="Calibri"/>
                <a:ea typeface="Calibri"/>
              </a:rPr>
              <a:t>, the degree to which the data is close to the true values. </a:t>
            </a:r>
            <a:endParaRPr b="0" lang="en-US" sz="22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Wingdings" charset="2"/>
              <a:buChar char=""/>
              <a:tabLst>
                <a:tab algn="l" pos="0"/>
              </a:tabLst>
            </a:pPr>
            <a:r>
              <a:rPr b="1" i="1" lang="en-US" sz="2200" strike="noStrike" u="none">
                <a:solidFill>
                  <a:srgbClr val="0070c0"/>
                </a:solidFill>
                <a:effectLst/>
                <a:uFillTx/>
                <a:latin typeface="Calibri"/>
                <a:ea typeface="Calibri"/>
              </a:rPr>
              <a:t>Completeness</a:t>
            </a:r>
            <a:r>
              <a:rPr b="0" lang="en-US" sz="2200" strike="noStrike" u="none">
                <a:solidFill>
                  <a:schemeClr val="dk1"/>
                </a:solidFill>
                <a:effectLst/>
                <a:uFillTx/>
                <a:latin typeface="Calibri"/>
                <a:ea typeface="Calibri"/>
              </a:rPr>
              <a:t>, the degree to which all required data is known. </a:t>
            </a:r>
            <a:endParaRPr b="0" lang="en-US" sz="22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Wingdings" charset="2"/>
              <a:buChar char=""/>
              <a:tabLst>
                <a:tab algn="l" pos="0"/>
              </a:tabLst>
            </a:pPr>
            <a:r>
              <a:rPr b="1" i="1" lang="en-US" sz="2200" strike="noStrike" u="none">
                <a:solidFill>
                  <a:srgbClr val="0070c0"/>
                </a:solidFill>
                <a:effectLst/>
                <a:uFillTx/>
                <a:latin typeface="Calibri"/>
                <a:ea typeface="Calibri"/>
              </a:rPr>
              <a:t>Consistency</a:t>
            </a:r>
            <a:r>
              <a:rPr b="0" lang="en-US" sz="2200" strike="noStrike" u="none">
                <a:solidFill>
                  <a:schemeClr val="dk1"/>
                </a:solidFill>
                <a:effectLst/>
                <a:uFillTx/>
                <a:latin typeface="Calibri"/>
                <a:ea typeface="Calibri"/>
              </a:rPr>
              <a:t>, the degree to which the data is consistent within the same dataset and/or across multiple data sets (same observation, conflicting information).</a:t>
            </a:r>
            <a:endParaRPr b="0" lang="en-US" sz="2200" strike="noStrike" u="none">
              <a:solidFill>
                <a:srgbClr val="000000"/>
              </a:solidFill>
              <a:effectLst/>
              <a:uFillTx/>
              <a:latin typeface="Arial"/>
            </a:endParaRPr>
          </a:p>
          <a:p>
            <a:pPr marL="457200" indent="-457200" defTabSz="914400">
              <a:lnSpc>
                <a:spcPct val="90000"/>
              </a:lnSpc>
              <a:spcBef>
                <a:spcPts val="1001"/>
              </a:spcBef>
              <a:buClr>
                <a:srgbClr val="0070c0"/>
              </a:buClr>
              <a:buFont typeface="Wingdings" charset="2"/>
              <a:buChar char=""/>
              <a:tabLst>
                <a:tab algn="l" pos="0"/>
              </a:tabLst>
            </a:pPr>
            <a:r>
              <a:rPr b="1" i="1" lang="en-US" sz="2200" strike="noStrike" u="none">
                <a:solidFill>
                  <a:srgbClr val="0070c0"/>
                </a:solidFill>
                <a:effectLst/>
                <a:uFillTx/>
                <a:latin typeface="Calibri"/>
                <a:ea typeface="Calibri"/>
              </a:rPr>
              <a:t>Uniformity</a:t>
            </a:r>
            <a:r>
              <a:rPr b="0" lang="en-US" sz="2200" strike="noStrike" u="none">
                <a:solidFill>
                  <a:schemeClr val="dk1"/>
                </a:solidFill>
                <a:effectLst/>
                <a:uFillTx/>
                <a:latin typeface="Calibri"/>
                <a:ea typeface="Calibri"/>
              </a:rPr>
              <a:t>, the degree to which the data is specified using the same unit of measure. </a:t>
            </a:r>
            <a:endParaRPr b="0" lang="en-US" sz="2200" strike="noStrike" u="none">
              <a:solidFill>
                <a:srgbClr val="000000"/>
              </a:solidFill>
              <a:effectLst/>
              <a:uFillTx/>
              <a:latin typeface="Arial"/>
            </a:endParaRPr>
          </a:p>
        </p:txBody>
      </p:sp>
      <p:sp>
        <p:nvSpPr>
          <p:cNvPr id="334" name="PlaceHolder 3"/>
          <p:cNvSpPr>
            <a:spLocks noGrp="1"/>
          </p:cNvSpPr>
          <p:nvPr>
            <p:ph type="ftr" idx="100"/>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Data Quality &lt;</a:t>
            </a:r>
            <a:r>
              <a:rPr b="0" lang="en-US" sz="1200" strike="noStrike" u="sng">
                <a:solidFill>
                  <a:schemeClr val="dk1">
                    <a:tint val="75000"/>
                  </a:schemeClr>
                </a:solidFill>
                <a:effectLst/>
                <a:uFillTx/>
                <a:latin typeface="Calibri"/>
                <a:ea typeface="Calibri"/>
                <a:hlinkClick r:id="rId1"/>
              </a:rPr>
              <a:t>https://en.wikipedia.org/wiki/Data_cleansing</a:t>
            </a:r>
            <a:r>
              <a:rPr b="0" lang="en-US" sz="1200" strike="noStrike" u="none">
                <a:solidFill>
                  <a:schemeClr val="dk1">
                    <a:tint val="75000"/>
                  </a:schemeClr>
                </a:solidFill>
                <a:effectLst/>
                <a:uFillTx/>
                <a:latin typeface="Calibri"/>
                <a:ea typeface="Calibri"/>
              </a:rPr>
              <a:t> &gt;; &lt; </a:t>
            </a:r>
            <a:r>
              <a:rPr b="0" lang="en-US" sz="1200" strike="noStrike" u="sng">
                <a:solidFill>
                  <a:schemeClr val="dk1">
                    <a:tint val="75000"/>
                  </a:schemeClr>
                </a:solidFill>
                <a:effectLst/>
                <a:uFillTx/>
                <a:latin typeface="Calibri"/>
                <a:ea typeface="Calibri"/>
                <a:hlinkClick r:id="rId2"/>
              </a:rPr>
              <a:t>https://www.tableau.com/learn/articles/what-is-data-cleaning</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35" name="Picture 6" descr=""/>
          <p:cNvPicPr/>
          <p:nvPr/>
        </p:nvPicPr>
        <p:blipFill>
          <a:blip r:embed="rId3"/>
          <a:stretch/>
        </p:blipFill>
        <p:spPr>
          <a:xfrm>
            <a:off x="9521280" y="359280"/>
            <a:ext cx="1829160" cy="1340280"/>
          </a:xfrm>
          <a:prstGeom prst="rect">
            <a:avLst/>
          </a:prstGeom>
          <a:noFill/>
          <a:ln w="0">
            <a:noFill/>
          </a:ln>
        </p:spPr>
      </p:pic>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36" name="Picture 7" descr="Diagram, bubble chart&#10;&#10;Description automatically generated"/>
          <p:cNvPicPr/>
          <p:nvPr/>
        </p:nvPicPr>
        <p:blipFill>
          <a:blip r:embed="rId1"/>
          <a:stretch/>
        </p:blipFill>
        <p:spPr>
          <a:xfrm>
            <a:off x="3512160" y="1770480"/>
            <a:ext cx="5154120" cy="4770000"/>
          </a:xfrm>
          <a:prstGeom prst="rect">
            <a:avLst/>
          </a:prstGeom>
          <a:noFill/>
          <a:ln w="0">
            <a:noFill/>
          </a:ln>
        </p:spPr>
      </p:pic>
      <p:sp>
        <p:nvSpPr>
          <p:cNvPr id="33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38" name="PlaceHolder 2"/>
          <p:cNvSpPr>
            <a:spLocks noGrp="1"/>
          </p:cNvSpPr>
          <p:nvPr>
            <p:ph/>
          </p:nvPr>
        </p:nvSpPr>
        <p:spPr>
          <a:xfrm>
            <a:off x="838080" y="1825560"/>
            <a:ext cx="10513440" cy="4669560"/>
          </a:xfrm>
          <a:prstGeom prst="rect">
            <a:avLst/>
          </a:prstGeom>
          <a:noFill/>
          <a:ln w="0">
            <a:noFill/>
          </a:ln>
        </p:spPr>
        <p:txBody>
          <a:bodyPr lIns="91440" rIns="91440" tIns="45720" bIns="45720" anchor="t">
            <a:noAutofit/>
          </a:bodyPr>
          <a:p>
            <a:pPr marL="228600" indent="-22860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Benefits of Pre-Processing </a:t>
            </a:r>
            <a:endParaRPr b="0" lang="en-US" sz="2100" strike="noStrike" u="none">
              <a:solidFill>
                <a:srgbClr val="000000"/>
              </a:solidFill>
              <a:effectLst/>
              <a:uFillTx/>
              <a:latin typeface="Arial"/>
            </a:endParaRPr>
          </a:p>
          <a:p>
            <a:pPr marL="228600" indent="-22860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marL="228600" indent="-22860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339" name="PlaceHolder 3"/>
          <p:cNvSpPr>
            <a:spLocks noGrp="1"/>
          </p:cNvSpPr>
          <p:nvPr>
            <p:ph type="ftr" idx="101"/>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Pre-Processing Benefits &lt; </a:t>
            </a:r>
            <a:r>
              <a:rPr b="0" lang="en-US" sz="1200" strike="noStrike" u="sng">
                <a:solidFill>
                  <a:schemeClr val="dk1">
                    <a:tint val="75000"/>
                  </a:schemeClr>
                </a:solidFill>
                <a:effectLst/>
                <a:uFillTx/>
                <a:latin typeface="Calibri"/>
                <a:ea typeface="Calibri"/>
                <a:hlinkClick r:id="rId2"/>
              </a:rPr>
              <a:t>https://www.analyticsvidhya.com/blog/2021/06/data-cleaning-using-pandas/</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40" name="Picture 6" descr=""/>
          <p:cNvPicPr/>
          <p:nvPr/>
        </p:nvPicPr>
        <p:blipFill>
          <a:blip r:embed="rId3"/>
          <a:stretch/>
        </p:blipFill>
        <p:spPr>
          <a:xfrm>
            <a:off x="9521280" y="359280"/>
            <a:ext cx="1829160" cy="1340280"/>
          </a:xfrm>
          <a:prstGeom prst="rect">
            <a:avLst/>
          </a:prstGeom>
          <a:noFill/>
          <a:ln w="0">
            <a:noFill/>
          </a:ln>
        </p:spPr>
      </p:pic>
      <p:sp>
        <p:nvSpPr>
          <p:cNvPr id="341" name="TextBox 7"/>
          <p:cNvSpPr/>
          <p:nvPr/>
        </p:nvSpPr>
        <p:spPr>
          <a:xfrm>
            <a:off x="7737840" y="6132960"/>
            <a:ext cx="2741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i="1" lang="en-US" sz="1800" strike="noStrike" u="none">
                <a:solidFill>
                  <a:schemeClr val="lt1">
                    <a:lumMod val="50000"/>
                  </a:schemeClr>
                </a:solidFill>
                <a:effectLst/>
                <a:uFillTx/>
                <a:latin typeface="Calibri"/>
              </a:rPr>
              <a:t>from </a:t>
            </a:r>
            <a:r>
              <a:rPr b="1" i="1" lang="en-US" sz="1800" strike="noStrike" u="sng">
                <a:solidFill>
                  <a:schemeClr val="dk1"/>
                </a:solidFill>
                <a:effectLst/>
                <a:uFillTx/>
                <a:latin typeface="Calibri"/>
                <a:hlinkClick r:id="rId4"/>
              </a:rPr>
              <a:t>Analytics Vidhya</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43"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The Future of Preprocessing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As time progresses and the field of data science matures, some skills will become more valuable than others. Data munging will remain an important part of data science, but not of data scientists.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As reported in an </a:t>
            </a:r>
            <a:r>
              <a:rPr b="0" lang="en-US" sz="2100" strike="noStrike" u="sng">
                <a:solidFill>
                  <a:schemeClr val="dk1"/>
                </a:solidFill>
                <a:effectLst/>
                <a:uFillTx/>
                <a:latin typeface="Calibri"/>
                <a:ea typeface="Calibri"/>
                <a:hlinkClick r:id="rId1"/>
              </a:rPr>
              <a:t>HBR article</a:t>
            </a:r>
            <a:r>
              <a:rPr b="0" lang="en-US" sz="2100" strike="noStrike" u="none">
                <a:solidFill>
                  <a:schemeClr val="dk1"/>
                </a:solidFill>
                <a:effectLst/>
                <a:uFillTx/>
                <a:latin typeface="Calibri"/>
                <a:ea typeface="Calibri"/>
              </a:rPr>
              <a:t>, Mr. Nolis, a fortune 500 consultant, suggests that between an understanding of deep learning and that of the delivery of effective presentations, the latter seems destined to take the spotlight given the importance of communication to stakeholders.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In addition, </a:t>
            </a:r>
            <a:r>
              <a:rPr b="1" i="1" lang="en-US" sz="2100" strike="noStrike" u="none">
                <a:solidFill>
                  <a:srgbClr val="0070c0"/>
                </a:solidFill>
                <a:effectLst/>
                <a:uFillTx/>
                <a:latin typeface="Calibri"/>
                <a:ea typeface="Calibri"/>
              </a:rPr>
              <a:t>automation </a:t>
            </a:r>
            <a:r>
              <a:rPr b="0" lang="en-US" sz="2100" strike="noStrike" u="none">
                <a:solidFill>
                  <a:schemeClr val="dk1"/>
                </a:solidFill>
                <a:effectLst/>
                <a:uFillTx/>
                <a:latin typeface="Calibri"/>
                <a:ea typeface="Calibri"/>
              </a:rPr>
              <a:t>is also increasing within data science, and as a result the time spent on dreaded tasks, such as that of data cleaning is bound to lower over time permitting the data scientist to focus on more pressing issues such insight discovery, effective communication, and ethical dilemmas which plague the current reality. </a:t>
            </a:r>
            <a:endParaRPr b="0" lang="en-US" sz="2100" strike="noStrike" u="none">
              <a:solidFill>
                <a:srgbClr val="000000"/>
              </a:solidFill>
              <a:effectLst/>
              <a:uFillTx/>
              <a:latin typeface="Arial"/>
            </a:endParaRPr>
          </a:p>
          <a:p>
            <a:pPr indent="0" algn="ctr"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t>
            </a:r>
            <a:r>
              <a:rPr b="1" lang="en-US" sz="2100" strike="noStrike" u="none">
                <a:solidFill>
                  <a:srgbClr val="ff0000"/>
                </a:solidFill>
                <a:effectLst/>
                <a:uFillTx/>
                <a:latin typeface="Calibri"/>
                <a:ea typeface="Calibri"/>
              </a:rPr>
              <a:t>The amount of time that a data scientist spends on data munging will decrease with the passing of time permitting them to focus on issues such as ethical dilemmas and communication.</a:t>
            </a:r>
            <a:r>
              <a:rPr b="0" lang="en-US" sz="2100" strike="noStrike" u="none">
                <a:solidFill>
                  <a:srgbClr val="000000"/>
                </a:solidFill>
                <a:effectLst/>
                <a:uFillTx/>
                <a:latin typeface="Calibri"/>
                <a:ea typeface="Calibri"/>
              </a:rPr>
              <a:t>"</a:t>
            </a:r>
            <a:endParaRPr b="0" lang="en-US" sz="2100" strike="noStrike" u="none">
              <a:solidFill>
                <a:srgbClr val="000000"/>
              </a:solidFill>
              <a:effectLst/>
              <a:uFillTx/>
              <a:latin typeface="Arial"/>
            </a:endParaRPr>
          </a:p>
        </p:txBody>
      </p:sp>
      <p:sp>
        <p:nvSpPr>
          <p:cNvPr id="344" name="PlaceHolder 3"/>
          <p:cNvSpPr>
            <a:spLocks noGrp="1"/>
          </p:cNvSpPr>
          <p:nvPr>
            <p:ph type="ftr" idx="102"/>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HBR  Article &lt;</a:t>
            </a:r>
            <a:r>
              <a:rPr b="0" lang="en-US" sz="1200" strike="noStrike" u="sng">
                <a:solidFill>
                  <a:schemeClr val="dk1">
                    <a:tint val="75000"/>
                  </a:schemeClr>
                </a:solidFill>
                <a:effectLst/>
                <a:uFillTx/>
                <a:latin typeface="Calibri"/>
                <a:ea typeface="Calibri"/>
                <a:hlinkClick r:id="rId2"/>
              </a:rPr>
              <a:t>https://hbr.org/2018/08/what-data-scientists-really-do-according-to-35-data-scientists</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45" name="Picture 8" descr="A picture containing diagram&#10;&#10;Description automatically generated"/>
          <p:cNvPicPr/>
          <p:nvPr/>
        </p:nvPicPr>
        <p:blipFill>
          <a:blip r:embed="rId3"/>
          <a:stretch/>
        </p:blipFill>
        <p:spPr>
          <a:xfrm>
            <a:off x="9501840" y="363240"/>
            <a:ext cx="1870200" cy="1424520"/>
          </a:xfrm>
          <a:prstGeom prst="rect">
            <a:avLst/>
          </a:prstGeom>
          <a:noFill/>
          <a:ln w="0">
            <a:noFill/>
          </a:ln>
        </p:spPr>
      </p:pic>
    </p:spTree>
  </p:cSld>
  <mc:AlternateContent>
    <mc:Choice Requires="p14">
      <p:transition spd="slow" p14:dur="2000"/>
    </mc:Choice>
    <mc:Fallback>
      <p:transition spd="slow"/>
    </mc:Fallback>
  </mc:AlternateContent>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46"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Autofit/>
          </a:bodyPr>
          <a:p>
            <a:pPr indent="0" defTabSz="914400">
              <a:lnSpc>
                <a:spcPct val="90000"/>
              </a:lnSpc>
              <a:buNone/>
              <a:tabLst>
                <a:tab algn="l" pos="0"/>
              </a:tabLst>
            </a:pPr>
            <a:r>
              <a:rPr b="1" lang="en-US" sz="4400" strike="noStrike" u="none">
                <a:solidFill>
                  <a:schemeClr val="dk1"/>
                </a:solidFill>
                <a:effectLst/>
                <a:uFillTx/>
                <a:latin typeface="Calibri Light"/>
              </a:rPr>
              <a:t>Data Science </a:t>
            </a:r>
            <a:endParaRPr b="0" lang="en-US" sz="4400" strike="noStrike" u="none">
              <a:solidFill>
                <a:srgbClr val="000000"/>
              </a:solidFill>
              <a:effectLst/>
              <a:uFillTx/>
              <a:latin typeface="Arial"/>
            </a:endParaRPr>
          </a:p>
        </p:txBody>
      </p:sp>
      <p:sp>
        <p:nvSpPr>
          <p:cNvPr id="347" name="PlaceHolder 2"/>
          <p:cNvSpPr>
            <a:spLocks noGrp="1"/>
          </p:cNvSpPr>
          <p:nvPr>
            <p:ph/>
          </p:nvPr>
        </p:nvSpPr>
        <p:spPr>
          <a:xfrm>
            <a:off x="838080" y="1825560"/>
            <a:ext cx="10513440" cy="4349160"/>
          </a:xfrm>
          <a:prstGeom prst="rect">
            <a:avLst/>
          </a:prstGeom>
          <a:noFill/>
          <a:ln w="0">
            <a:noFill/>
          </a:ln>
        </p:spPr>
        <p:txBody>
          <a:bodyPr lIns="91440" rIns="91440" tIns="45720" bIns="45720" anchor="t">
            <a:norm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Closing Remarks About the Data</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1. Are the data observational or experimental? Are the data a sample of convenience or were they obtained via a designed sample survey. How the data were collected has a crucial impact on what conclusions can be made.</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2. Is there nonresponse? The data you do not see may be just as important as the data you do see.</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3. Are there missing values? This is a common problem that is troublesome and time consuming to handle.</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4. How are the data coded? In particular, how are the categorical variables represented?</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5. What are the units of measurement?</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000" strike="noStrike" u="none">
                <a:solidFill>
                  <a:schemeClr val="dk1"/>
                </a:solidFill>
                <a:effectLst/>
                <a:uFillTx/>
                <a:latin typeface="Calibri"/>
              </a:rPr>
              <a:t>6. Beware of data entry errors and other corruption of the data. This problem is all too common — almost a certainty in any real dataset of at least moderate size. Perform some data sanity checks.</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000" strike="noStrike" u="none">
                <a:solidFill>
                  <a:schemeClr val="lt1">
                    <a:lumMod val="50000"/>
                  </a:schemeClr>
                </a:solidFill>
                <a:effectLst/>
                <a:uFillTx/>
                <a:latin typeface="Calibri"/>
                <a:ea typeface="Calibri"/>
              </a:rPr>
              <a:t>From "</a:t>
            </a:r>
            <a:r>
              <a:rPr b="0" i="1" lang="en-US" sz="2000" strike="noStrike" u="sng">
                <a:solidFill>
                  <a:schemeClr val="lt1">
                    <a:lumMod val="50000"/>
                  </a:schemeClr>
                </a:solidFill>
                <a:effectLst/>
                <a:uFillTx/>
                <a:latin typeface="Calibri"/>
                <a:ea typeface="Calibri"/>
                <a:hlinkClick r:id="rId1"/>
              </a:rPr>
              <a:t>Linear Models in R</a:t>
            </a:r>
            <a:r>
              <a:rPr b="0" i="1" lang="en-US" sz="2000" strike="noStrike" u="none">
                <a:solidFill>
                  <a:schemeClr val="lt1">
                    <a:lumMod val="50000"/>
                  </a:schemeClr>
                </a:solidFill>
                <a:effectLst/>
                <a:uFillTx/>
                <a:latin typeface="Calibri"/>
                <a:ea typeface="Calibri"/>
              </a:rPr>
              <a:t>" by Julian Faraway</a:t>
            </a:r>
            <a:endParaRPr b="0" lang="en-US" sz="2000" strike="noStrike" u="none">
              <a:solidFill>
                <a:srgbClr val="000000"/>
              </a:solidFill>
              <a:effectLst/>
              <a:uFillTx/>
              <a:latin typeface="Arial"/>
            </a:endParaRPr>
          </a:p>
        </p:txBody>
      </p:sp>
      <p:sp>
        <p:nvSpPr>
          <p:cNvPr id="348" name="PlaceHolder 3"/>
          <p:cNvSpPr>
            <a:spLocks noGrp="1"/>
          </p:cNvSpPr>
          <p:nvPr>
            <p:ph type="ftr" idx="103"/>
          </p:nvPr>
        </p:nvSpPr>
        <p:spPr>
          <a:xfrm>
            <a:off x="61920" y="6475320"/>
            <a:ext cx="12054240" cy="37476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Linear Models in R &lt;</a:t>
            </a:r>
            <a:r>
              <a:rPr b="0" lang="en-US" sz="1200" strike="noStrike" u="sng">
                <a:solidFill>
                  <a:schemeClr val="dk1">
                    <a:tint val="75000"/>
                  </a:schemeClr>
                </a:solidFill>
                <a:effectLst/>
                <a:uFillTx/>
                <a:latin typeface="Calibri"/>
                <a:ea typeface="Calibri"/>
                <a:hlinkClick r:id="rId2"/>
              </a:rPr>
              <a:t>https://www.amazon.com/Linear-Models-Chapman-Statistical-Science/dp/1439887330</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349" name="Picture 5" descr="Text&#10;&#10;Description automatically generated"/>
          <p:cNvPicPr/>
          <p:nvPr/>
        </p:nvPicPr>
        <p:blipFill>
          <a:blip r:embed="rId3"/>
          <a:stretch/>
        </p:blipFill>
        <p:spPr>
          <a:xfrm>
            <a:off x="8613000" y="361800"/>
            <a:ext cx="2741040" cy="1179360"/>
          </a:xfrm>
          <a:prstGeom prst="rect">
            <a:avLst/>
          </a:prstGeom>
          <a:noFill/>
          <a:ln w="0">
            <a:noFill/>
          </a:ln>
        </p:spPr>
      </p:pic>
    </p:spTree>
  </p:cSld>
  <mc:AlternateContent>
    <mc:Choice Requires="p14">
      <p:transition spd="slow" p14:dur="2000"/>
    </mc:Choice>
    <mc:Fallback>
      <p:transition spd="slow"/>
    </mc:Fallback>
  </mc:AlternateContent>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chemeClr val="accent4">
            <a:lumMod val="40000"/>
            <a:lumOff val="60000"/>
          </a:schemeClr>
        </a:solidFill>
      </p:bgPr>
    </p:bg>
    <p:spTree>
      <p:nvGrpSpPr>
        <p:cNvPr id="1" name=""/>
        <p:cNvGrpSpPr/>
        <p:nvPr/>
      </p:nvGrpSpPr>
      <p:grpSpPr>
        <a:xfrm>
          <a:off x="0" y="0"/>
          <a:ext cx="0" cy="0"/>
          <a:chOff x="0" y="0"/>
          <a:chExt cx="0" cy="0"/>
        </a:xfrm>
      </p:grpSpPr>
      <p:sp>
        <p:nvSpPr>
          <p:cNvPr id="350"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351" name="PlaceHolder 2"/>
          <p:cNvSpPr>
            <a:spLocks noGrp="1"/>
          </p:cNvSpPr>
          <p:nvPr>
            <p:ph/>
          </p:nvPr>
        </p:nvSpPr>
        <p:spPr>
          <a:xfrm>
            <a:off x="838080" y="1363680"/>
            <a:ext cx="10513440" cy="524664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000" strike="noStrike" u="none">
                <a:solidFill>
                  <a:schemeClr val="dk1"/>
                </a:solidFill>
                <a:effectLst/>
                <a:uFillTx/>
                <a:latin typeface="Calibri"/>
              </a:rPr>
              <a:t>Further Resources</a:t>
            </a:r>
            <a:endParaRPr b="0" lang="en-US" sz="20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000" strike="noStrike" u="sng">
                <a:solidFill>
                  <a:schemeClr val="dk1"/>
                </a:solidFill>
                <a:effectLst/>
                <a:uFillTx/>
                <a:latin typeface="Calibri"/>
                <a:ea typeface="Calibri"/>
              </a:rPr>
              <a:t>Studies</a:t>
            </a:r>
            <a:endParaRPr b="0" lang="en-US" sz="20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1"/>
              </a:rPr>
              <a:t>https://blog.ldodds.com/2020/01/31/do-data-scientists-spend-80-of-their-time-cleaning-data-turns-out-no/</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2"/>
              </a:rPr>
              <a:t>https://www.datanami.com/2020/07/06/data-prep-still-dominates-data-scientists-time-survey-finds/</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3"/>
              </a:rPr>
              <a:t>https://www.dataversity.net/survey-shows-data-scientists-spend-time-cleaning-data/</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000" strike="noStrike" u="sng">
                <a:solidFill>
                  <a:schemeClr val="dk1"/>
                </a:solidFill>
                <a:effectLst/>
                <a:uFillTx/>
                <a:latin typeface="Calibri"/>
                <a:ea typeface="Calibri"/>
              </a:rPr>
              <a:t>Skills</a:t>
            </a:r>
            <a:endParaRPr b="0" lang="en-US" sz="20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4"/>
              </a:rPr>
              <a:t>https</a:t>
            </a:r>
            <a:r>
              <a:rPr b="0" lang="en-US" sz="1600" strike="noStrike" u="sng">
                <a:solidFill>
                  <a:schemeClr val="dk1"/>
                </a:solidFill>
                <a:effectLst/>
                <a:uFillTx/>
                <a:latin typeface="Calibri"/>
                <a:ea typeface="Calibri"/>
                <a:hlinkClick r:id="rId5"/>
              </a:rPr>
              <a:t>://medriscoll.com/2009/05/27/the-three-sexy-skills-of-data-geeks/</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000" strike="noStrike" u="sng">
                <a:solidFill>
                  <a:schemeClr val="dk1"/>
                </a:solidFill>
                <a:effectLst/>
                <a:uFillTx/>
                <a:latin typeface="Calibri"/>
                <a:ea typeface="Calibri"/>
              </a:rPr>
              <a:t>Courses</a:t>
            </a:r>
            <a:endParaRPr b="0" lang="en-US" sz="20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6"/>
              </a:rPr>
              <a:t>https</a:t>
            </a:r>
            <a:r>
              <a:rPr b="0" lang="en-US" sz="1600" strike="noStrike" u="sng">
                <a:solidFill>
                  <a:schemeClr val="dk1"/>
                </a:solidFill>
                <a:effectLst/>
                <a:uFillTx/>
                <a:latin typeface="Calibri"/>
                <a:ea typeface="Calibri"/>
                <a:hlinkClick r:id="rId7"/>
              </a:rPr>
              <a:t>://www.coursera.org/learn/process-data/</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8"/>
              </a:rPr>
              <a:t>https://www.coursera.org/learn/data-genes-medicine</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indent="0" defTabSz="914400">
              <a:lnSpc>
                <a:spcPct val="90000"/>
              </a:lnSpc>
              <a:spcBef>
                <a:spcPts val="1001"/>
              </a:spcBef>
              <a:buNone/>
              <a:tabLst>
                <a:tab algn="l" pos="0"/>
              </a:tabLst>
            </a:pPr>
            <a:r>
              <a:rPr b="0" i="1" lang="en-US" sz="2000" strike="noStrike" u="sng">
                <a:solidFill>
                  <a:schemeClr val="dk1"/>
                </a:solidFill>
                <a:effectLst/>
                <a:uFillTx/>
                <a:latin typeface="Calibri"/>
                <a:ea typeface="Calibri"/>
              </a:rPr>
              <a:t>Guides</a:t>
            </a:r>
            <a:endParaRPr b="0" lang="en-US" sz="20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9"/>
              </a:rPr>
              <a:t>https</a:t>
            </a:r>
            <a:r>
              <a:rPr b="0" lang="en-US" sz="1600" strike="noStrike" u="sng">
                <a:solidFill>
                  <a:schemeClr val="dk1"/>
                </a:solidFill>
                <a:effectLst/>
                <a:uFillTx/>
                <a:latin typeface="Calibri"/>
                <a:ea typeface="Calibri"/>
                <a:hlinkClick r:id="rId10"/>
              </a:rPr>
              <a:t>://scikit-learn.org/stable/modules/preprocessing.html</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11"/>
              </a:rPr>
              <a:t>https://</a:t>
            </a:r>
            <a:r>
              <a:rPr b="0" lang="en-US" sz="1600" strike="noStrike" u="sng">
                <a:solidFill>
                  <a:schemeClr val="dk1"/>
                </a:solidFill>
                <a:effectLst/>
                <a:uFillTx/>
                <a:latin typeface="Calibri"/>
                <a:ea typeface="Calibri"/>
                <a:hlinkClick r:id="rId12"/>
              </a:rPr>
              <a:t>www.acaps.org/sites/acaps/files/resources/files/acaps_technical_brief_data_cleaning_april_2016_0.pdf</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13"/>
              </a:rPr>
              <a:t>https://towardsdatascience.com/the-ultimate-guide-to-data-cleaning-3969843991d4</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Sans-Serif"/>
              <a:buChar char="Ø"/>
              <a:tabLst>
                <a:tab algn="l" pos="0"/>
              </a:tabLst>
            </a:pPr>
            <a:r>
              <a:rPr b="0" lang="en-US" sz="1600" strike="noStrike" u="sng">
                <a:solidFill>
                  <a:schemeClr val="dk1"/>
                </a:solidFill>
                <a:effectLst/>
                <a:uFillTx/>
                <a:latin typeface="Calibri"/>
                <a:ea typeface="Calibri"/>
                <a:hlinkClick r:id="rId14"/>
              </a:rPr>
              <a:t>https://towardsdatascience.com/data-preprocessing-e2b0bed4c7fb</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15"/>
              </a:rPr>
              <a:t>https://www.analyticsvidhya.com/blog/2021/08/data-preprocessing-in-data-mining-a-hands-on-guide/</a:t>
            </a:r>
            <a:endParaRPr b="0" lang="en-US" sz="1600" strike="noStrike" u="none">
              <a:solidFill>
                <a:srgbClr val="000000"/>
              </a:solidFill>
              <a:effectLst/>
              <a:uFillTx/>
              <a:latin typeface="Arial"/>
            </a:endParaRPr>
          </a:p>
          <a:p>
            <a:pPr lvl="1" marL="800280" indent="-343080" defTabSz="914400">
              <a:lnSpc>
                <a:spcPct val="90000"/>
              </a:lnSpc>
              <a:spcBef>
                <a:spcPts val="499"/>
              </a:spcBef>
              <a:buClr>
                <a:srgbClr val="000000"/>
              </a:buClr>
              <a:buFont typeface="Wingdings" charset="2"/>
              <a:buChar char=""/>
              <a:tabLst>
                <a:tab algn="l" pos="0"/>
              </a:tabLst>
            </a:pPr>
            <a:r>
              <a:rPr b="0" lang="en-US" sz="1600" strike="noStrike" u="sng">
                <a:solidFill>
                  <a:schemeClr val="dk1"/>
                </a:solidFill>
                <a:effectLst/>
                <a:uFillTx/>
                <a:latin typeface="Calibri"/>
                <a:ea typeface="Calibri"/>
                <a:hlinkClick r:id="rId16"/>
              </a:rPr>
              <a:t>https://learn.g2.com/data-preprocessing</a:t>
            </a:r>
            <a:r>
              <a:rPr b="0" lang="en-US" sz="1600" strike="noStrike" u="none">
                <a:solidFill>
                  <a:schemeClr val="dk1"/>
                </a:solidFill>
                <a:effectLst/>
                <a:uFillTx/>
                <a:latin typeface="Calibri"/>
                <a:ea typeface="Calibri"/>
              </a:rPr>
              <a:t> </a:t>
            </a:r>
            <a:endParaRPr b="0" lang="en-US" sz="1600" strike="noStrike" u="none">
              <a:solidFill>
                <a:srgbClr val="000000"/>
              </a:solidFill>
              <a:effectLst/>
              <a:uFillTx/>
              <a:latin typeface="Arial"/>
            </a:endParaRPr>
          </a:p>
        </p:txBody>
      </p:sp>
      <p:pic>
        <p:nvPicPr>
          <p:cNvPr id="352" name="Picture 4" descr="Text, letter&#10;&#10;Description automatically generated"/>
          <p:cNvPicPr/>
          <p:nvPr/>
        </p:nvPicPr>
        <p:blipFill>
          <a:blip r:embed="rId17"/>
          <a:stretch/>
        </p:blipFill>
        <p:spPr>
          <a:xfrm>
            <a:off x="10432440" y="366480"/>
            <a:ext cx="1109520" cy="1826640"/>
          </a:xfrm>
          <a:prstGeom prst="rect">
            <a:avLst/>
          </a:prstGeom>
          <a:noFill/>
          <a:ln w="0">
            <a:noFill/>
          </a:ln>
        </p:spPr>
      </p:pic>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Preparation</a:t>
            </a:r>
            <a:endParaRPr b="0" lang="en-US" sz="4400" strike="noStrike" u="none">
              <a:solidFill>
                <a:srgbClr val="000000"/>
              </a:solidFill>
              <a:effectLst/>
              <a:uFillTx/>
              <a:latin typeface="Arial"/>
            </a:endParaRPr>
          </a:p>
        </p:txBody>
      </p:sp>
      <p:sp>
        <p:nvSpPr>
          <p:cNvPr id="152"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Iris Plants Database</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br>
              <a:rPr sz="2100"/>
            </a:br>
            <a:endParaRPr b="0" lang="en-US" sz="2100" strike="noStrike" u="none">
              <a:solidFill>
                <a:srgbClr val="000000"/>
              </a:solidFill>
              <a:effectLst/>
              <a:uFillTx/>
              <a:latin typeface="Arial"/>
            </a:endParaRPr>
          </a:p>
        </p:txBody>
      </p:sp>
      <p:sp>
        <p:nvSpPr>
          <p:cNvPr id="153" name="PlaceHolder 3"/>
          <p:cNvSpPr>
            <a:spLocks noGrp="1"/>
          </p:cNvSpPr>
          <p:nvPr>
            <p:ph type="ftr" idx="76"/>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Python Code &lt;</a:t>
            </a:r>
            <a:r>
              <a:rPr b="0" lang="en-US" sz="1200" strike="noStrike" u="sng">
                <a:solidFill>
                  <a:schemeClr val="dk1">
                    <a:tint val="75000"/>
                  </a:schemeClr>
                </a:solidFill>
                <a:effectLst/>
                <a:uFillTx/>
                <a:latin typeface="Calibri"/>
                <a:ea typeface="Calibri"/>
                <a:hlinkClick r:id="rId1"/>
              </a:rPr>
              <a:t>https://github.com/mzanaj/NIH-Machine-Learning/blob/main/Iris_Data_Frame.ipynb</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154" name="Picture 5" descr="Table&#10;&#10;Description automatically generated"/>
          <p:cNvPicPr/>
          <p:nvPr/>
        </p:nvPicPr>
        <p:blipFill>
          <a:blip r:embed="rId2"/>
          <a:stretch/>
        </p:blipFill>
        <p:spPr>
          <a:xfrm>
            <a:off x="3262680" y="1548360"/>
            <a:ext cx="6550920" cy="5045400"/>
          </a:xfrm>
          <a:prstGeom prst="rect">
            <a:avLst/>
          </a:prstGeom>
          <a:noFill/>
          <a:ln w="0">
            <a:noFill/>
          </a:ln>
        </p:spPr>
      </p:pic>
      <p:sp>
        <p:nvSpPr>
          <p:cNvPr id="155" name="TextBox 6"/>
          <p:cNvSpPr/>
          <p:nvPr/>
        </p:nvSpPr>
        <p:spPr>
          <a:xfrm>
            <a:off x="2699280" y="3751200"/>
            <a:ext cx="1131120" cy="64404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chemeClr val="dk1"/>
                </a:solidFill>
                <a:effectLst/>
                <a:uFillTx/>
                <a:latin typeface="Calibri"/>
              </a:rPr>
              <a:t>      Rows</a:t>
            </a:r>
            <a:endParaRPr b="0" lang="en-US" sz="1800" strike="noStrike" u="none">
              <a:solidFill>
                <a:srgbClr val="000000"/>
              </a:solidFill>
              <a:effectLst/>
              <a:uFillTx/>
              <a:latin typeface="Arial"/>
            </a:endParaRPr>
          </a:p>
          <a:p>
            <a:pPr marL="457200" defTabSz="914400">
              <a:lnSpc>
                <a:spcPct val="100000"/>
              </a:lnSpc>
            </a:pPr>
            <a:endParaRPr b="0" lang="en-US" sz="1800" strike="noStrike" u="none">
              <a:solidFill>
                <a:srgbClr val="000000"/>
              </a:solidFill>
              <a:effectLst/>
              <a:uFillTx/>
              <a:latin typeface="Arial"/>
            </a:endParaRPr>
          </a:p>
        </p:txBody>
      </p:sp>
      <p:sp>
        <p:nvSpPr>
          <p:cNvPr id="156" name="TextBox 7"/>
          <p:cNvSpPr/>
          <p:nvPr/>
        </p:nvSpPr>
        <p:spPr>
          <a:xfrm>
            <a:off x="6541560" y="1647720"/>
            <a:ext cx="113112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1" lang="en-US" sz="1800" strike="noStrike" u="none">
                <a:solidFill>
                  <a:schemeClr val="dk1"/>
                </a:solidFill>
                <a:effectLst/>
                <a:uFillTx/>
                <a:latin typeface="Calibri"/>
              </a:rPr>
              <a:t>Columns </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58"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Signal-to-Ratio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a:t>
            </a:r>
            <a:r>
              <a:rPr b="1" i="1" lang="en-US" sz="2100" strike="noStrike" u="none">
                <a:solidFill>
                  <a:srgbClr val="0070c0"/>
                </a:solidFill>
                <a:effectLst/>
                <a:uFillTx/>
                <a:latin typeface="Calibri"/>
                <a:ea typeface="Calibri"/>
              </a:rPr>
              <a:t>Signal-to-noise ratio</a:t>
            </a:r>
            <a:r>
              <a:rPr b="0" lang="en-US" sz="2100" strike="noStrike" u="none">
                <a:solidFill>
                  <a:schemeClr val="dk1"/>
                </a:solidFill>
                <a:effectLst/>
                <a:uFillTx/>
                <a:latin typeface="Calibri"/>
                <a:ea typeface="Calibri"/>
              </a:rPr>
              <a:t> (</a:t>
            </a:r>
            <a:r>
              <a:rPr b="1" lang="en-US" sz="2100" strike="noStrike" u="none">
                <a:solidFill>
                  <a:srgbClr val="0070c0"/>
                </a:solidFill>
                <a:effectLst/>
                <a:uFillTx/>
                <a:latin typeface="Calibri"/>
                <a:ea typeface="Calibri"/>
              </a:rPr>
              <a:t>SNR</a:t>
            </a:r>
            <a:r>
              <a:rPr b="0" lang="en-US" sz="2100" strike="noStrike" u="none">
                <a:solidFill>
                  <a:srgbClr val="0070c0"/>
                </a:solidFill>
                <a:effectLst/>
                <a:uFillTx/>
                <a:latin typeface="Calibri"/>
                <a:ea typeface="Calibri"/>
              </a:rPr>
              <a:t> </a:t>
            </a:r>
            <a:r>
              <a:rPr b="0" lang="en-US" sz="2100" strike="noStrike" u="none">
                <a:solidFill>
                  <a:schemeClr val="dk1"/>
                </a:solidFill>
                <a:effectLst/>
                <a:uFillTx/>
                <a:latin typeface="Calibri"/>
                <a:ea typeface="Calibri"/>
              </a:rPr>
              <a:t>or </a:t>
            </a:r>
            <a:r>
              <a:rPr b="1" lang="en-US" sz="2100" strike="noStrike" u="none">
                <a:solidFill>
                  <a:srgbClr val="0070c0"/>
                </a:solidFill>
                <a:effectLst/>
                <a:uFillTx/>
                <a:latin typeface="Calibri"/>
                <a:ea typeface="Calibri"/>
              </a:rPr>
              <a:t>S/N</a:t>
            </a:r>
            <a:r>
              <a:rPr b="0" lang="en-US" sz="2100" strike="noStrike" u="none">
                <a:solidFill>
                  <a:schemeClr val="dk1"/>
                </a:solidFill>
                <a:effectLst/>
                <a:uFillTx/>
                <a:latin typeface="Calibri"/>
                <a:ea typeface="Calibri"/>
              </a:rPr>
              <a:t>) is a measure used in science and engineering that compares the level of a desired </a:t>
            </a:r>
            <a:r>
              <a:rPr b="0" i="1" lang="en-US" sz="2100" strike="noStrike" u="none">
                <a:solidFill>
                  <a:schemeClr val="dk1"/>
                </a:solidFill>
                <a:effectLst/>
                <a:uFillTx/>
                <a:latin typeface="Calibri"/>
                <a:ea typeface="Calibri"/>
              </a:rPr>
              <a:t>signal </a:t>
            </a:r>
            <a:r>
              <a:rPr b="0" lang="en-US" sz="2100" strike="noStrike" u="none">
                <a:solidFill>
                  <a:schemeClr val="dk1"/>
                </a:solidFill>
                <a:effectLst/>
                <a:uFillTx/>
                <a:latin typeface="Calibri"/>
                <a:ea typeface="Calibri"/>
              </a:rPr>
              <a:t>to the level of background </a:t>
            </a:r>
            <a:r>
              <a:rPr b="0" i="1" lang="en-US" sz="2100" strike="noStrike" u="none">
                <a:solidFill>
                  <a:schemeClr val="dk1"/>
                </a:solidFill>
                <a:effectLst/>
                <a:uFillTx/>
                <a:latin typeface="Calibri"/>
                <a:ea typeface="Calibri"/>
              </a:rPr>
              <a:t>noise</a:t>
            </a:r>
            <a:r>
              <a:rPr b="0" lang="en-US" sz="2100" strike="noStrike" u="none">
                <a:solidFill>
                  <a:schemeClr val="dk1"/>
                </a:solidFill>
                <a:effectLst/>
                <a:uFillTx/>
                <a:latin typeface="Calibri"/>
                <a:ea typeface="Calibri"/>
              </a:rPr>
              <a:t>. A ratio higher than 1:1 (greater than 0 ) indicates more signal than noise." -</a:t>
            </a:r>
            <a:r>
              <a:rPr b="0" lang="en-US" sz="2100" strike="noStrike" u="sng">
                <a:solidFill>
                  <a:schemeClr val="dk1"/>
                </a:solidFill>
                <a:effectLst/>
                <a:uFillTx/>
                <a:latin typeface="Calibri"/>
                <a:ea typeface="Calibri"/>
                <a:hlinkClick r:id="rId1"/>
              </a:rPr>
              <a:t>Wiki</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Building on the same idea, we can think of data as </a:t>
            </a:r>
            <a:r>
              <a:rPr b="1" lang="en-US" sz="2100" strike="noStrike" u="none">
                <a:solidFill>
                  <a:srgbClr val="0070c0"/>
                </a:solidFill>
                <a:effectLst/>
                <a:uFillTx/>
                <a:latin typeface="Calibri"/>
                <a:ea typeface="Calibri"/>
              </a:rPr>
              <a:t>data= </a:t>
            </a:r>
            <a:r>
              <a:rPr b="1" lang="en-US" sz="2100" strike="noStrike" u="none">
                <a:solidFill>
                  <a:schemeClr val="dk1">
                    <a:lumMod val="95000"/>
                    <a:lumOff val="5000"/>
                  </a:schemeClr>
                </a:solidFill>
                <a:effectLst/>
                <a:uFillTx/>
                <a:latin typeface="Calibri"/>
                <a:ea typeface="Calibri"/>
              </a:rPr>
              <a:t>true </a:t>
            </a:r>
            <a:r>
              <a:rPr b="1" lang="en-US" sz="2100" strike="noStrike" u="none">
                <a:solidFill>
                  <a:schemeClr val="dk1"/>
                </a:solidFill>
                <a:effectLst/>
                <a:uFillTx/>
                <a:latin typeface="Calibri"/>
                <a:ea typeface="Calibri"/>
              </a:rPr>
              <a:t>signal </a:t>
            </a:r>
            <a:r>
              <a:rPr b="1" lang="en-US" sz="2100" strike="noStrike" u="none">
                <a:solidFill>
                  <a:srgbClr val="0070c0"/>
                </a:solidFill>
                <a:effectLst/>
                <a:uFillTx/>
                <a:latin typeface="Calibri"/>
                <a:ea typeface="Calibri"/>
              </a:rPr>
              <a:t>+ </a:t>
            </a:r>
            <a:r>
              <a:rPr b="1" lang="en-US" sz="2100" strike="noStrike" u="none">
                <a:solidFill>
                  <a:srgbClr val="ff0000"/>
                </a:solidFill>
                <a:effectLst/>
                <a:uFillTx/>
                <a:latin typeface="Calibri"/>
                <a:ea typeface="Calibri"/>
              </a:rPr>
              <a:t>noise</a:t>
            </a:r>
            <a:r>
              <a:rPr b="0" lang="en-US" sz="2100" strike="noStrike" u="none">
                <a:solidFill>
                  <a:schemeClr val="dk1"/>
                </a:solidFill>
                <a:effectLst/>
                <a:uFillTx/>
                <a:latin typeface="Calibri"/>
                <a:ea typeface="Calibri"/>
              </a:rPr>
              <a:t>; this is often referred to as </a:t>
            </a:r>
            <a:r>
              <a:rPr b="1" i="1" lang="en-US" sz="2100" strike="noStrike" u="none">
                <a:solidFill>
                  <a:schemeClr val="dk1"/>
                </a:solidFill>
                <a:effectLst/>
                <a:uFillTx/>
                <a:latin typeface="Calibri"/>
                <a:ea typeface="Calibri"/>
              </a:rPr>
              <a:t>noisy data</a:t>
            </a:r>
            <a:r>
              <a:rPr b="0" i="1" lang="en-US" sz="2100" strike="noStrike" u="none">
                <a:solidFill>
                  <a:schemeClr val="dk1"/>
                </a:solidFill>
                <a:effectLst/>
                <a:uFillTx/>
                <a:latin typeface="Calibri"/>
                <a:ea typeface="Calibri"/>
              </a:rPr>
              <a:t>- "</a:t>
            </a:r>
            <a:r>
              <a:rPr b="0" lang="en-US" sz="2100" strike="noStrike" u="none">
                <a:solidFill>
                  <a:schemeClr val="dk1"/>
                </a:solidFill>
                <a:effectLst/>
                <a:uFillTx/>
                <a:latin typeface="Calibri"/>
                <a:ea typeface="Calibri"/>
              </a:rPr>
              <a:t>data with a large amount of additional meaningless information in it (noise)." </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Random</a:t>
            </a:r>
            <a:r>
              <a:rPr b="0" lang="en-US" sz="2100" strike="noStrike" u="none">
                <a:solidFill>
                  <a:schemeClr val="dk1"/>
                </a:solidFill>
                <a:effectLst/>
                <a:uFillTx/>
                <a:latin typeface="Calibri"/>
                <a:ea typeface="Calibri"/>
              </a:rPr>
              <a:t>, an unavoidable problem; errors introduced by </a:t>
            </a:r>
            <a:r>
              <a:rPr b="0" i="1" lang="en-US" sz="2100" strike="noStrike" u="none">
                <a:solidFill>
                  <a:schemeClr val="dk1"/>
                </a:solidFill>
                <a:effectLst/>
                <a:uFillTx/>
                <a:latin typeface="Calibri"/>
                <a:ea typeface="Calibri"/>
              </a:rPr>
              <a:t>measurement tools </a:t>
            </a:r>
            <a:r>
              <a:rPr b="0" lang="en-US" sz="2100" strike="noStrike" u="none">
                <a:solidFill>
                  <a:schemeClr val="dk1"/>
                </a:solidFill>
                <a:effectLst/>
                <a:uFillTx/>
                <a:latin typeface="Calibri"/>
                <a:ea typeface="Calibri"/>
              </a:rPr>
              <a:t>and errors introduced by </a:t>
            </a:r>
            <a:r>
              <a:rPr b="0" i="1" lang="en-US" sz="2100" strike="noStrike" u="none">
                <a:solidFill>
                  <a:schemeClr val="dk1"/>
                </a:solidFill>
                <a:effectLst/>
                <a:uFillTx/>
                <a:latin typeface="Calibri"/>
                <a:ea typeface="Calibri"/>
              </a:rPr>
              <a:t>processing </a:t>
            </a:r>
            <a:r>
              <a:rPr b="0" lang="en-US" sz="2100" strike="noStrike" u="none">
                <a:solidFill>
                  <a:schemeClr val="dk1"/>
                </a:solidFill>
                <a:effectLst/>
                <a:uFillTx/>
                <a:latin typeface="Calibri"/>
                <a:ea typeface="Calibri"/>
              </a:rPr>
              <a:t>or </a:t>
            </a:r>
            <a:r>
              <a:rPr b="0" i="1" lang="en-US" sz="2100" strike="noStrike" u="none">
                <a:solidFill>
                  <a:schemeClr val="dk1"/>
                </a:solidFill>
                <a:effectLst/>
                <a:uFillTx/>
                <a:latin typeface="Calibri"/>
                <a:ea typeface="Calibri"/>
              </a:rPr>
              <a:t>experts </a:t>
            </a:r>
            <a:r>
              <a:rPr b="0" lang="en-US" sz="2100" strike="noStrike" u="none">
                <a:solidFill>
                  <a:schemeClr val="dk1"/>
                </a:solidFill>
                <a:effectLst/>
                <a:uFillTx/>
                <a:latin typeface="Calibri"/>
                <a:ea typeface="Calibri"/>
              </a:rPr>
              <a:t>when the data is gathered. </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Systematic</a:t>
            </a:r>
            <a:r>
              <a:rPr b="0" lang="en-US" sz="2100" strike="noStrike" u="none">
                <a:solidFill>
                  <a:schemeClr val="dk1"/>
                </a:solidFill>
                <a:effectLst/>
                <a:uFillTx/>
                <a:latin typeface="Calibri"/>
                <a:ea typeface="Calibri"/>
              </a:rPr>
              <a:t>, an error (bias) that is consistently propagated throughout the data. </a:t>
            </a:r>
            <a:endParaRPr b="0" lang="en-US" sz="2100" strike="noStrike" u="none">
              <a:solidFill>
                <a:srgbClr val="000000"/>
              </a:solidFill>
              <a:effectLst/>
              <a:uFillTx/>
              <a:latin typeface="Arial"/>
            </a:endParaRPr>
          </a:p>
          <a:p>
            <a:pPr marL="457200" indent="0" defTabSz="914400">
              <a:lnSpc>
                <a:spcPct val="90000"/>
              </a:lnSpc>
              <a:spcBef>
                <a:spcPts val="499"/>
              </a:spcBef>
              <a:buNone/>
              <a:tabLst>
                <a:tab algn="l" pos="0"/>
              </a:tabLst>
            </a:pPr>
            <a:endParaRPr b="0" lang="en-US" sz="2100" strike="noStrike" u="none">
              <a:solidFill>
                <a:srgbClr val="000000"/>
              </a:solidFill>
              <a:effectLst/>
              <a:uFillTx/>
              <a:latin typeface="Arial"/>
            </a:endParaRPr>
          </a:p>
          <a:p>
            <a:pPr marL="457200" indent="0" algn="ctr"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a:t>
            </a:r>
            <a:r>
              <a:rPr b="1" i="1" lang="en-US" sz="2100" strike="noStrike" u="none">
                <a:solidFill>
                  <a:srgbClr val="ff0000"/>
                </a:solidFill>
                <a:effectLst/>
                <a:uFillTx/>
                <a:latin typeface="Calibri"/>
                <a:ea typeface="Calibri"/>
              </a:rPr>
              <a:t>Noisy data can adversely affect the results of any data analysis and skew conclusions if not handled properly</a:t>
            </a:r>
            <a:r>
              <a:rPr b="0" lang="en-US" sz="2100" strike="noStrike" u="none">
                <a:solidFill>
                  <a:schemeClr val="dk1"/>
                </a:solidFill>
                <a:effectLst/>
                <a:uFillTx/>
                <a:latin typeface="Calibri"/>
                <a:ea typeface="Calibri"/>
              </a:rPr>
              <a:t>."</a:t>
            </a:r>
            <a:r>
              <a:rPr b="0" i="1" lang="en-US" sz="2100" strike="noStrike" u="none">
                <a:solidFill>
                  <a:schemeClr val="dk1"/>
                </a:solidFill>
                <a:effectLst/>
                <a:uFillTx/>
                <a:latin typeface="Calibri"/>
                <a:ea typeface="Calibri"/>
              </a:rPr>
              <a:t> Wiki</a:t>
            </a:r>
            <a:endParaRPr b="0" lang="en-US" sz="2100" strike="noStrike" u="none">
              <a:solidFill>
                <a:srgbClr val="000000"/>
              </a:solidFill>
              <a:effectLst/>
              <a:uFillTx/>
              <a:latin typeface="Arial"/>
            </a:endParaRPr>
          </a:p>
        </p:txBody>
      </p:sp>
      <p:sp>
        <p:nvSpPr>
          <p:cNvPr id="159" name="PlaceHolder 3"/>
          <p:cNvSpPr>
            <a:spLocks noGrp="1"/>
          </p:cNvSpPr>
          <p:nvPr>
            <p:ph type="ftr" idx="77"/>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Wikipedia &lt;</a:t>
            </a:r>
            <a:r>
              <a:rPr b="0" lang="en-US" sz="1200" strike="noStrike" u="sng">
                <a:solidFill>
                  <a:schemeClr val="dk1">
                    <a:tint val="75000"/>
                  </a:schemeClr>
                </a:solidFill>
                <a:effectLst/>
                <a:uFillTx/>
                <a:latin typeface="Calibri"/>
                <a:ea typeface="Calibri"/>
                <a:hlinkClick r:id="rId2"/>
              </a:rPr>
              <a:t>https://en.wikipedia.org/wiki/Signal-to-noise_ratio</a:t>
            </a:r>
            <a:r>
              <a:rPr b="0" lang="en-US" sz="1200" strike="noStrike" u="none">
                <a:solidFill>
                  <a:schemeClr val="dk1">
                    <a:tint val="75000"/>
                  </a:schemeClr>
                </a:solidFill>
                <a:effectLst/>
                <a:uFillTx/>
                <a:latin typeface="Calibri"/>
                <a:ea typeface="Calibri"/>
              </a:rPr>
              <a:t>&gt;; Noisy Data &lt;</a:t>
            </a:r>
            <a:r>
              <a:rPr b="0" lang="en-US" sz="1200" strike="noStrike" u="sng">
                <a:solidFill>
                  <a:schemeClr val="dk1">
                    <a:tint val="75000"/>
                  </a:schemeClr>
                </a:solidFill>
                <a:effectLst/>
                <a:uFillTx/>
                <a:latin typeface="Calibri"/>
                <a:ea typeface="Calibri"/>
                <a:hlinkClick r:id="rId3"/>
              </a:rPr>
              <a:t>https://en.wikipedia.org/wiki/Noisy_data</a:t>
            </a:r>
            <a:r>
              <a:rPr b="0" lang="en-US" sz="1200" strike="noStrike" u="none">
                <a:solidFill>
                  <a:schemeClr val="dk1">
                    <a:tint val="75000"/>
                  </a:schemeClr>
                </a:solidFill>
                <a:effectLst/>
                <a:uFillTx/>
                <a:latin typeface="Calibri"/>
                <a:ea typeface="Calibri"/>
              </a:rPr>
              <a:t>&gt;; Image Cred &lt;</a:t>
            </a:r>
            <a:r>
              <a:rPr b="0" lang="en-US" sz="1200" strike="noStrike" u="sng">
                <a:solidFill>
                  <a:schemeClr val="dk1">
                    <a:tint val="75000"/>
                  </a:schemeClr>
                </a:solidFill>
                <a:effectLst/>
                <a:uFillTx/>
                <a:latin typeface="Calibri"/>
                <a:ea typeface="Calibri"/>
                <a:hlinkClick r:id="rId4"/>
              </a:rPr>
              <a:t>https://www.frague.at/your-signal-noise-ratio/</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pic>
        <p:nvPicPr>
          <p:cNvPr id="160" name="Picture 6" descr="A picture containing text&#10;&#10;Description automatically generated"/>
          <p:cNvPicPr/>
          <p:nvPr/>
        </p:nvPicPr>
        <p:blipFill>
          <a:blip r:embed="rId5"/>
          <a:stretch/>
        </p:blipFill>
        <p:spPr>
          <a:xfrm>
            <a:off x="8430480" y="369000"/>
            <a:ext cx="2902680" cy="1568880"/>
          </a:xfrm>
          <a:prstGeom prst="rect">
            <a:avLst/>
          </a:prstGeom>
          <a:noFill/>
          <a:ln w="0">
            <a:noFill/>
          </a:ln>
        </p:spPr>
      </p:pic>
      <p:sp>
        <p:nvSpPr>
          <p:cNvPr id="161" name="TextBox 6"/>
          <p:cNvSpPr/>
          <p:nvPr/>
        </p:nvSpPr>
        <p:spPr>
          <a:xfrm>
            <a:off x="8431560" y="1933920"/>
            <a:ext cx="2741040" cy="36720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chemeClr val="lt1">
                    <a:lumMod val="50000"/>
                  </a:schemeClr>
                </a:solidFill>
                <a:effectLst/>
                <a:uFillTx/>
                <a:latin typeface="Calibri"/>
              </a:rPr>
              <a:t>By FraGue Moser-Kindler</a:t>
            </a:r>
            <a:endParaRPr b="0" lang="en-US" sz="1800" strike="noStrike" u="none">
              <a:solidFill>
                <a:srgbClr val="000000"/>
              </a:solidFill>
              <a:effectLst/>
              <a:uFillTx/>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63"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Random Noise</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Random noise can be found everywhere. For example, biological data is often characterized by the presence of  redundant and noisy examples due to errors during data collection, as a result of laboratorial sample contamination.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Mislabeled cases</a:t>
            </a:r>
            <a:r>
              <a:rPr b="0" lang="en-US" sz="2100" strike="noStrike" u="none">
                <a:solidFill>
                  <a:schemeClr val="dk1"/>
                </a:solidFill>
                <a:effectLst/>
                <a:uFillTx/>
                <a:latin typeface="Calibri"/>
                <a:ea typeface="Calibri"/>
              </a:rPr>
              <a:t>, instances incorrectly classiﬁed in the data set generation process.</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Redundant data</a:t>
            </a:r>
            <a:r>
              <a:rPr b="0" lang="en-US" sz="2100" strike="noStrike" u="none">
                <a:solidFill>
                  <a:srgbClr val="0070c0"/>
                </a:solidFill>
                <a:effectLst/>
                <a:uFillTx/>
                <a:latin typeface="Calibri"/>
                <a:ea typeface="Calibri"/>
              </a:rPr>
              <a:t>,</a:t>
            </a:r>
            <a:r>
              <a:rPr b="0" lang="en-US" sz="2100" strike="noStrike" u="none">
                <a:solidFill>
                  <a:schemeClr val="dk1"/>
                </a:solidFill>
                <a:effectLst/>
                <a:uFillTx/>
                <a:latin typeface="Calibri"/>
                <a:ea typeface="Calibri"/>
              </a:rPr>
              <a:t> instances that form clusters in the data set and can be represented by others.</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Outliers</a:t>
            </a:r>
            <a:r>
              <a:rPr b="0" lang="en-US" sz="2100" strike="noStrike" u="none">
                <a:solidFill>
                  <a:schemeClr val="dk1"/>
                </a:solidFill>
                <a:effectLst/>
                <a:uFillTx/>
                <a:latin typeface="Calibri"/>
                <a:ea typeface="Calibri"/>
              </a:rPr>
              <a:t>, instances too distinct when compared to the other examples of the data set.</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Borderlines</a:t>
            </a:r>
            <a:r>
              <a:rPr b="0" lang="en-US" sz="2100" strike="noStrike" u="none">
                <a:solidFill>
                  <a:schemeClr val="dk1"/>
                </a:solidFill>
                <a:effectLst/>
                <a:uFillTx/>
                <a:latin typeface="Calibri"/>
                <a:ea typeface="Calibri"/>
              </a:rPr>
              <a:t>, instances close to the decision border. These are quite unreliable, since even a small amount of noise can move them to the wrong side of the decision border;</a:t>
            </a:r>
            <a:endParaRPr b="0" lang="en-US" sz="2100" strike="noStrike" u="none">
              <a:solidFill>
                <a:srgbClr val="000000"/>
              </a:solidFill>
              <a:effectLst/>
              <a:uFillTx/>
              <a:latin typeface="Arial"/>
            </a:endParaRPr>
          </a:p>
          <a:p>
            <a:pPr lvl="1" marL="800280" indent="-343080" defTabSz="914400">
              <a:lnSpc>
                <a:spcPct val="90000"/>
              </a:lnSpc>
              <a:spcBef>
                <a:spcPts val="499"/>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Safe cases</a:t>
            </a:r>
            <a:r>
              <a:rPr b="0" lang="en-US" sz="2100" strike="noStrike" u="none">
                <a:solidFill>
                  <a:schemeClr val="dk1"/>
                </a:solidFill>
                <a:effectLst/>
                <a:uFillTx/>
                <a:latin typeface="Calibri"/>
                <a:ea typeface="Calibri"/>
              </a:rPr>
              <a:t>, remaining instances, which should be saved for the learning process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164" name="PlaceHolder 3"/>
          <p:cNvSpPr>
            <a:spLocks noGrp="1"/>
          </p:cNvSpPr>
          <p:nvPr>
            <p:ph type="ftr" idx="78"/>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ea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ea typeface="Calibri"/>
              </a:rPr>
              <a:t>Examples of RN &lt;</a:t>
            </a:r>
            <a:r>
              <a:rPr b="0" lang="en-US" sz="1200" strike="noStrike" u="sng">
                <a:solidFill>
                  <a:schemeClr val="dk1">
                    <a:tint val="75000"/>
                  </a:schemeClr>
                </a:solidFill>
                <a:effectLst/>
                <a:uFillTx/>
                <a:latin typeface="Calibri"/>
                <a:ea typeface="Calibri"/>
                <a:hlinkClick r:id="rId1"/>
              </a:rPr>
              <a:t>https://www.researchgate.net/publication/317601101_Pre-processing_for_noise_detection_in_gene_expression_classification_data</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5"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66"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indent="0" defTabSz="914400">
              <a:lnSpc>
                <a:spcPct val="90000"/>
              </a:lnSpc>
              <a:spcBef>
                <a:spcPts val="1001"/>
              </a:spcBef>
              <a:buNone/>
              <a:tabLst>
                <a:tab algn="l" pos="0"/>
              </a:tabLst>
            </a:pPr>
            <a:r>
              <a:rPr b="1" lang="en-US" sz="2100" strike="noStrike" u="none">
                <a:solidFill>
                  <a:schemeClr val="dk1"/>
                </a:solidFill>
                <a:effectLst/>
                <a:uFillTx/>
                <a:latin typeface="Calibri"/>
              </a:rPr>
              <a:t>Random Noise</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rPr>
              <a:t>a) </a:t>
            </a:r>
            <a:r>
              <a:rPr b="0" lang="en-US" sz="2100" strike="noStrike" u="none">
                <a:solidFill>
                  <a:schemeClr val="dk1"/>
                </a:solidFill>
                <a:effectLst/>
                <a:uFillTx/>
                <a:latin typeface="Calibri"/>
                <a:ea typeface="Calibri"/>
              </a:rPr>
              <a:t>Simple data set</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b) Mislabeled cases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c) Redundant data</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d) Outliers</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e) Borderlines</a:t>
            </a:r>
            <a:endParaRPr b="0" lang="en-US" sz="2100" strike="noStrike" u="none">
              <a:solidFill>
                <a:srgbClr val="000000"/>
              </a:solidFill>
              <a:effectLst/>
              <a:uFillTx/>
              <a:latin typeface="Arial"/>
            </a:endParaRPr>
          </a:p>
          <a:p>
            <a:pPr marL="228600" indent="-22860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f) Safe cases</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167" name="TextBox 4"/>
          <p:cNvSpPr/>
          <p:nvPr/>
        </p:nvSpPr>
        <p:spPr>
          <a:xfrm>
            <a:off x="2075760" y="6333840"/>
            <a:ext cx="9668160" cy="380880"/>
          </a:xfrm>
          <a:prstGeom prst="rect">
            <a:avLst/>
          </a:prstGeom>
          <a:noFill/>
          <a:ln w="0">
            <a:noFill/>
          </a:ln>
        </p:spPr>
        <p:style>
          <a:lnRef idx="0"/>
          <a:fillRef idx="0"/>
          <a:effectRef idx="0"/>
          <a:fontRef idx="minor"/>
        </p:style>
        <p:txBody>
          <a:bodyPr numCol="1" spcCol="0" horzOverflow="overflow" lIns="90000" rIns="90000" tIns="45000" bIns="45000" anchor="t">
            <a:spAutoFit/>
          </a:bodyPr>
          <a:p>
            <a:pPr defTabSz="914400">
              <a:lnSpc>
                <a:spcPct val="100000"/>
              </a:lnSpc>
            </a:pPr>
            <a:r>
              <a:rPr b="0" i="1" lang="en-US" sz="1800" strike="noStrike" u="none">
                <a:solidFill>
                  <a:schemeClr val="lt1">
                    <a:lumMod val="50000"/>
                  </a:schemeClr>
                </a:solidFill>
                <a:effectLst/>
                <a:uFillTx/>
                <a:latin typeface="Calibri"/>
              </a:rPr>
              <a:t>from </a:t>
            </a:r>
            <a:r>
              <a:rPr b="0" i="1" lang="en-US" sz="1800" strike="noStrike" u="sng">
                <a:solidFill>
                  <a:schemeClr val="lt1">
                    <a:lumMod val="50000"/>
                  </a:schemeClr>
                </a:solidFill>
                <a:effectLst/>
                <a:uFillTx/>
                <a:latin typeface="Calibri"/>
                <a:ea typeface="Calibri"/>
                <a:hlinkClick r:id="rId1"/>
              </a:rPr>
              <a:t>Evaluation of noise reduction techniques in the splice junction recognition problem</a:t>
            </a:r>
            <a:r>
              <a:rPr b="0" i="1" lang="en-US" sz="1800" strike="noStrike" u="none">
                <a:solidFill>
                  <a:schemeClr val="lt1">
                    <a:lumMod val="50000"/>
                  </a:schemeClr>
                </a:solidFill>
                <a:effectLst/>
                <a:uFillTx/>
                <a:latin typeface="Calibri"/>
                <a:ea typeface="Calibri"/>
              </a:rPr>
              <a:t> (2004)</a:t>
            </a:r>
            <a:endParaRPr b="0" lang="en-US" sz="1800" strike="noStrike" u="none">
              <a:solidFill>
                <a:srgbClr val="000000"/>
              </a:solidFill>
              <a:effectLst/>
              <a:uFillTx/>
              <a:latin typeface="Arial"/>
            </a:endParaRPr>
          </a:p>
        </p:txBody>
      </p:sp>
      <p:pic>
        <p:nvPicPr>
          <p:cNvPr id="168" name="Picture 9" descr="Diagram&#10;&#10;Description automatically generated"/>
          <p:cNvPicPr/>
          <p:nvPr/>
        </p:nvPicPr>
        <p:blipFill>
          <a:blip r:embed="rId2"/>
          <a:stretch/>
        </p:blipFill>
        <p:spPr>
          <a:xfrm>
            <a:off x="3246480" y="2146680"/>
            <a:ext cx="7324560" cy="4190040"/>
          </a:xfrm>
          <a:prstGeom prst="rect">
            <a:avLst/>
          </a:prstGeom>
          <a:noFill/>
          <a:ln w="0">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838080" y="365040"/>
            <a:ext cx="10513440" cy="1323360"/>
          </a:xfrm>
          <a:prstGeom prst="rect">
            <a:avLst/>
          </a:prstGeom>
          <a:noFill/>
          <a:ln w="0">
            <a:noFill/>
          </a:ln>
        </p:spPr>
        <p:txBody>
          <a:bodyPr lIns="91440" rIns="91440" tIns="45720" bIns="45720" anchor="ctr">
            <a:normAutofit/>
          </a:bodyPr>
          <a:p>
            <a:pPr indent="0" defTabSz="914400">
              <a:lnSpc>
                <a:spcPct val="90000"/>
              </a:lnSpc>
              <a:buNone/>
              <a:tabLst>
                <a:tab algn="l" pos="0"/>
              </a:tabLst>
            </a:pPr>
            <a:r>
              <a:rPr b="1" lang="en-US" sz="4400" strike="noStrike" u="none">
                <a:solidFill>
                  <a:schemeClr val="dk1"/>
                </a:solidFill>
                <a:effectLst/>
                <a:uFillTx/>
                <a:latin typeface="Calibri Light"/>
                <a:ea typeface="Calibri Light"/>
              </a:rPr>
              <a:t>Data Science – Data Preparation </a:t>
            </a:r>
            <a:endParaRPr b="0" lang="en-US" sz="4400" strike="noStrike" u="none">
              <a:solidFill>
                <a:srgbClr val="000000"/>
              </a:solidFill>
              <a:effectLst/>
              <a:uFillTx/>
              <a:latin typeface="Arial"/>
            </a:endParaRPr>
          </a:p>
        </p:txBody>
      </p:sp>
      <p:sp>
        <p:nvSpPr>
          <p:cNvPr id="170" name="PlaceHolder 2"/>
          <p:cNvSpPr>
            <a:spLocks noGrp="1"/>
          </p:cNvSpPr>
          <p:nvPr>
            <p:ph/>
          </p:nvPr>
        </p:nvSpPr>
        <p:spPr>
          <a:xfrm>
            <a:off x="838080" y="1825560"/>
            <a:ext cx="10513440" cy="4496400"/>
          </a:xfrm>
          <a:prstGeom prst="rect">
            <a:avLst/>
          </a:prstGeom>
          <a:noFill/>
          <a:ln w="0">
            <a:noFill/>
          </a:ln>
        </p:spPr>
        <p:txBody>
          <a:bodyPr lIns="91440" rIns="91440" tIns="45720" bIns="45720" anchor="t">
            <a:noAutofit/>
          </a:bodyPr>
          <a:p>
            <a:pPr marL="228600" indent="-228600" defTabSz="914400">
              <a:lnSpc>
                <a:spcPct val="90000"/>
              </a:lnSpc>
              <a:spcBef>
                <a:spcPts val="1001"/>
              </a:spcBef>
              <a:buNone/>
              <a:tabLst>
                <a:tab algn="l" pos="0"/>
              </a:tabLst>
            </a:pPr>
            <a:r>
              <a:rPr b="1" lang="en-US" sz="2100" strike="noStrike" u="none">
                <a:solidFill>
                  <a:schemeClr val="dk1"/>
                </a:solidFill>
                <a:effectLst/>
                <a:uFillTx/>
                <a:latin typeface="Calibri"/>
                <a:ea typeface="Calibri"/>
              </a:rPr>
              <a:t>Systematic Error (Bias)</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none">
                <a:solidFill>
                  <a:schemeClr val="dk1"/>
                </a:solidFill>
                <a:effectLst/>
                <a:uFillTx/>
                <a:latin typeface="Calibri"/>
                <a:ea typeface="Calibri"/>
              </a:rPr>
              <a:t>Bias, “</a:t>
            </a:r>
            <a:r>
              <a:rPr b="0" i="1" lang="en-US" sz="2100" strike="noStrike" u="none">
                <a:solidFill>
                  <a:schemeClr val="dk1"/>
                </a:solidFill>
                <a:effectLst/>
                <a:uFillTx/>
                <a:latin typeface="Calibri"/>
                <a:ea typeface="Calibri"/>
              </a:rPr>
              <a:t>a particular tendency, trend, inclination, feeling, or opinion, especially one that is preconceived or unreasoned.</a:t>
            </a:r>
            <a:r>
              <a:rPr b="0" lang="en-US" sz="2100" strike="noStrike" u="none">
                <a:solidFill>
                  <a:schemeClr val="dk1"/>
                </a:solidFill>
                <a:effectLst/>
                <a:uFillTx/>
                <a:latin typeface="Calibri"/>
                <a:ea typeface="Calibri"/>
              </a:rPr>
              <a:t>”  - </a:t>
            </a:r>
            <a:r>
              <a:rPr b="0" lang="en-US" sz="2100" strike="noStrike" u="sng">
                <a:solidFill>
                  <a:schemeClr val="dk1"/>
                </a:solidFill>
                <a:effectLst/>
                <a:uFillTx/>
                <a:latin typeface="Calibri"/>
                <a:ea typeface="Calibri"/>
                <a:hlinkClick r:id="rId1"/>
              </a:rPr>
              <a:t>Dictionary</a:t>
            </a:r>
            <a:r>
              <a:rPr b="0" lang="en-US" sz="2100" strike="noStrike" u="none">
                <a:solidFill>
                  <a:schemeClr val="dk1"/>
                </a:solidFill>
                <a:effectLst/>
                <a:uFillTx/>
                <a:latin typeface="Calibri"/>
                <a:ea typeface="Calibri"/>
              </a:rPr>
              <a:t> </a:t>
            </a:r>
            <a:endParaRPr b="0" lang="en-US" sz="2100" strike="noStrike" u="none">
              <a:solidFill>
                <a:srgbClr val="000000"/>
              </a:solidFill>
              <a:effectLst/>
              <a:uFillTx/>
              <a:latin typeface="Arial"/>
            </a:endParaRPr>
          </a:p>
          <a:p>
            <a:pPr marL="228600" indent="0" defTabSz="914400">
              <a:lnSpc>
                <a:spcPct val="90000"/>
              </a:lnSpc>
              <a:spcBef>
                <a:spcPts val="1001"/>
              </a:spcBef>
              <a:buNone/>
              <a:tabLst>
                <a:tab algn="l" pos="0"/>
              </a:tabLst>
            </a:pPr>
            <a:r>
              <a:rPr b="0" lang="en-US" sz="2100" strike="noStrike" u="sng">
                <a:solidFill>
                  <a:srgbClr val="000000"/>
                </a:solidFill>
                <a:effectLst/>
                <a:uFillTx/>
                <a:latin typeface="Calibri"/>
                <a:ea typeface="Calibri"/>
              </a:rPr>
              <a:t>Common Types</a:t>
            </a:r>
            <a:endParaRPr b="0" lang="en-US" sz="2100" strike="noStrike" u="none">
              <a:solidFill>
                <a:srgbClr val="000000"/>
              </a:solidFill>
              <a:effectLst/>
              <a:uFillTx/>
              <a:latin typeface="Arial"/>
            </a:endParaRPr>
          </a:p>
          <a:p>
            <a:pPr marL="343080" indent="-34308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Reporting bias</a:t>
            </a:r>
            <a:r>
              <a:rPr b="0" lang="en-US" sz="2100" strike="noStrike" u="none">
                <a:solidFill>
                  <a:schemeClr val="dk1"/>
                </a:solidFill>
                <a:effectLst/>
                <a:uFillTx/>
                <a:latin typeface="Calibri"/>
                <a:ea typeface="Calibri"/>
              </a:rPr>
              <a:t>, the tendency to document unusual events rather than all events.</a:t>
            </a:r>
            <a:endParaRPr b="0" lang="en-US" sz="2100" strike="noStrike" u="none">
              <a:solidFill>
                <a:srgbClr val="000000"/>
              </a:solidFill>
              <a:effectLst/>
              <a:uFillTx/>
              <a:latin typeface="Arial"/>
            </a:endParaRPr>
          </a:p>
          <a:p>
            <a:pPr marL="343080" indent="-34308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Selection bias</a:t>
            </a:r>
            <a:r>
              <a:rPr b="0" lang="en-US" sz="2100" strike="noStrike" u="none">
                <a:solidFill>
                  <a:schemeClr val="dk1"/>
                </a:solidFill>
                <a:effectLst/>
                <a:uFillTx/>
                <a:latin typeface="Calibri"/>
                <a:ea typeface="Calibri"/>
              </a:rPr>
              <a:t>, a sample (e.g. dataset) that fails to be representative of the entire population that is attempting to generalize.</a:t>
            </a:r>
            <a:endParaRPr b="0" lang="en-US" sz="2100" strike="noStrike" u="none">
              <a:solidFill>
                <a:srgbClr val="000000"/>
              </a:solidFill>
              <a:effectLst/>
              <a:uFillTx/>
              <a:latin typeface="Arial"/>
            </a:endParaRPr>
          </a:p>
          <a:p>
            <a:pPr lvl="1" marL="1028880" indent="-343080" defTabSz="914400">
              <a:lnSpc>
                <a:spcPct val="90000"/>
              </a:lnSpc>
              <a:spcBef>
                <a:spcPts val="499"/>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Non-response- bias, lack of representation as a result of lack of response </a:t>
            </a:r>
            <a:endParaRPr b="0" lang="en-US" sz="2100" strike="noStrike" u="none">
              <a:solidFill>
                <a:srgbClr val="000000"/>
              </a:solidFill>
              <a:effectLst/>
              <a:uFillTx/>
              <a:latin typeface="Arial"/>
            </a:endParaRPr>
          </a:p>
          <a:p>
            <a:pPr lvl="1" marL="1028880" indent="-343080" defTabSz="914400">
              <a:lnSpc>
                <a:spcPct val="90000"/>
              </a:lnSpc>
              <a:spcBef>
                <a:spcPts val="499"/>
              </a:spcBef>
              <a:buClr>
                <a:srgbClr val="000000"/>
              </a:buClr>
              <a:buFont typeface="Wingdings" charset="2"/>
              <a:buChar char=""/>
              <a:tabLst>
                <a:tab algn="l" pos="0"/>
              </a:tabLst>
            </a:pPr>
            <a:r>
              <a:rPr b="0" lang="en-US" sz="2100" strike="noStrike" u="none">
                <a:solidFill>
                  <a:schemeClr val="dk1"/>
                </a:solidFill>
                <a:effectLst/>
                <a:uFillTx/>
                <a:latin typeface="Calibri"/>
                <a:ea typeface="Calibri"/>
              </a:rPr>
              <a:t>Sampling bias, lack randomization </a:t>
            </a:r>
            <a:endParaRPr b="0" lang="en-US" sz="2100" strike="noStrike" u="none">
              <a:solidFill>
                <a:srgbClr val="000000"/>
              </a:solidFill>
              <a:effectLst/>
              <a:uFillTx/>
              <a:latin typeface="Arial"/>
            </a:endParaRPr>
          </a:p>
          <a:p>
            <a:pPr marL="343080" indent="-34308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Group bias</a:t>
            </a:r>
            <a:r>
              <a:rPr b="0" lang="en-US" sz="2100" strike="noStrike" u="none">
                <a:solidFill>
                  <a:schemeClr val="dk1"/>
                </a:solidFill>
                <a:effectLst/>
                <a:uFillTx/>
                <a:latin typeface="Calibri"/>
                <a:ea typeface="Calibri"/>
              </a:rPr>
              <a:t>, the tendency to generalize ideas beyond individuals and perpetuate them to entire groups to which they might belong to.</a:t>
            </a:r>
            <a:endParaRPr b="0" lang="en-US" sz="2100" strike="noStrike" u="none">
              <a:solidFill>
                <a:srgbClr val="000000"/>
              </a:solidFill>
              <a:effectLst/>
              <a:uFillTx/>
              <a:latin typeface="Arial"/>
            </a:endParaRPr>
          </a:p>
          <a:p>
            <a:pPr marL="343080" indent="-343080" defTabSz="914400">
              <a:lnSpc>
                <a:spcPct val="90000"/>
              </a:lnSpc>
              <a:spcBef>
                <a:spcPts val="1001"/>
              </a:spcBef>
              <a:buClr>
                <a:srgbClr val="0070c0"/>
              </a:buClr>
              <a:buFont typeface="Wingdings" charset="2"/>
              <a:buChar char=""/>
              <a:tabLst>
                <a:tab algn="l" pos="0"/>
              </a:tabLst>
            </a:pPr>
            <a:r>
              <a:rPr b="1" i="1" lang="en-US" sz="2100" strike="noStrike" u="none">
                <a:solidFill>
                  <a:srgbClr val="0070c0"/>
                </a:solidFill>
                <a:effectLst/>
                <a:uFillTx/>
                <a:latin typeface="Calibri"/>
                <a:ea typeface="Calibri"/>
              </a:rPr>
              <a:t>Implicit bias</a:t>
            </a:r>
            <a:r>
              <a:rPr b="0" lang="en-US" sz="2100" strike="noStrike" u="none">
                <a:solidFill>
                  <a:schemeClr val="dk1"/>
                </a:solidFill>
                <a:effectLst/>
                <a:uFillTx/>
                <a:latin typeface="Calibri"/>
                <a:ea typeface="Calibri"/>
              </a:rPr>
              <a:t>, one’s own assumptions about the world and its actors </a:t>
            </a: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a:p>
            <a:pPr indent="0" defTabSz="914400">
              <a:lnSpc>
                <a:spcPct val="90000"/>
              </a:lnSpc>
              <a:spcBef>
                <a:spcPts val="1001"/>
              </a:spcBef>
              <a:buNone/>
              <a:tabLst>
                <a:tab algn="l" pos="0"/>
              </a:tabLst>
            </a:pPr>
            <a:endParaRPr b="0" lang="en-US" sz="2100" strike="noStrike" u="none">
              <a:solidFill>
                <a:srgbClr val="000000"/>
              </a:solidFill>
              <a:effectLst/>
              <a:uFillTx/>
              <a:latin typeface="Arial"/>
            </a:endParaRPr>
          </a:p>
        </p:txBody>
      </p:sp>
      <p:sp>
        <p:nvSpPr>
          <p:cNvPr id="171" name="PlaceHolder 3"/>
          <p:cNvSpPr>
            <a:spLocks noGrp="1"/>
          </p:cNvSpPr>
          <p:nvPr>
            <p:ph type="ftr" idx="79"/>
          </p:nvPr>
        </p:nvSpPr>
        <p:spPr>
          <a:xfrm>
            <a:off x="-1440" y="6514560"/>
            <a:ext cx="12192840" cy="334080"/>
          </a:xfrm>
          <a:prstGeom prst="rect">
            <a:avLst/>
          </a:prstGeom>
          <a:noFill/>
          <a:ln w="0">
            <a:noFill/>
          </a:ln>
        </p:spPr>
        <p:txBody>
          <a:bodyPr lIns="91440" rIns="91440" tIns="45720" bIns="45720" anchor="ctr">
            <a:noAutofit/>
          </a:bodyPr>
          <a:lstStyle>
            <a:lvl1pPr indent="0" algn="ctr" defTabSz="914400">
              <a:lnSpc>
                <a:spcPct val="100000"/>
              </a:lnSpc>
              <a:buNone/>
              <a:tabLst>
                <a:tab algn="l" pos="0"/>
              </a:tabLst>
              <a:defRPr b="0" lang="en-US" sz="1200" strike="noStrike" u="none">
                <a:solidFill>
                  <a:schemeClr val="dk1">
                    <a:tint val="75000"/>
                  </a:schemeClr>
                </a:solidFill>
                <a:effectLst/>
                <a:uFillTx/>
                <a:latin typeface="Calibri"/>
              </a:defRPr>
            </a:lvl1pPr>
          </a:lstStyle>
          <a:p>
            <a:pPr indent="0" algn="ctr" defTabSz="914400">
              <a:lnSpc>
                <a:spcPct val="100000"/>
              </a:lnSpc>
              <a:buNone/>
              <a:tabLst>
                <a:tab algn="l" pos="0"/>
              </a:tabLst>
            </a:pPr>
            <a:r>
              <a:rPr b="0" lang="en-US" sz="1200" strike="noStrike" u="none">
                <a:solidFill>
                  <a:schemeClr val="dk1">
                    <a:tint val="75000"/>
                  </a:schemeClr>
                </a:solidFill>
                <a:effectLst/>
                <a:uFillTx/>
                <a:latin typeface="Calibri"/>
              </a:rPr>
              <a:t>Bias &lt;</a:t>
            </a:r>
            <a:r>
              <a:rPr b="0" lang="en-US" sz="1200" strike="noStrike" u="sng">
                <a:solidFill>
                  <a:schemeClr val="dk1">
                    <a:tint val="75000"/>
                  </a:schemeClr>
                </a:solidFill>
                <a:effectLst/>
                <a:uFillTx/>
                <a:latin typeface="Calibri"/>
                <a:ea typeface="Calibri"/>
                <a:hlinkClick r:id="rId2"/>
              </a:rPr>
              <a:t>https://developers.google.com/machine-learning/crash-course/fairness/types-of-bias</a:t>
            </a:r>
            <a:r>
              <a:rPr b="0" lang="en-US" sz="1200" strike="noStrike" u="none">
                <a:solidFill>
                  <a:schemeClr val="dk1">
                    <a:tint val="75000"/>
                  </a:schemeClr>
                </a:solidFill>
                <a:effectLst/>
                <a:uFillTx/>
                <a:latin typeface="Calibri"/>
                <a:ea typeface="Calibri"/>
              </a:rPr>
              <a:t>&gt;; More Biases &lt;</a:t>
            </a:r>
            <a:r>
              <a:rPr b="0" lang="en-US" sz="1200" strike="noStrike" u="sng">
                <a:solidFill>
                  <a:schemeClr val="dk1">
                    <a:tint val="75000"/>
                  </a:schemeClr>
                </a:solidFill>
                <a:effectLst/>
                <a:uFillTx/>
                <a:latin typeface="Calibri"/>
                <a:ea typeface="Calibri"/>
                <a:hlinkClick r:id="rId3"/>
              </a:rPr>
              <a:t>https://en.wikipedia.org/wiki/List_of_cognitive_biases</a:t>
            </a:r>
            <a:r>
              <a:rPr b="0" lang="en-US" sz="1200" strike="noStrike" u="none">
                <a:solidFill>
                  <a:schemeClr val="dk1">
                    <a:tint val="75000"/>
                  </a:schemeClr>
                </a:solidFill>
                <a:effectLst/>
                <a:uFillTx/>
                <a:latin typeface="Calibri"/>
                <a:ea typeface="Calibri"/>
              </a:rPr>
              <a:t>&gt;</a:t>
            </a:r>
            <a:endParaRPr b="0" lang="en-US" sz="1200" strike="noStrike" u="none">
              <a:solidFill>
                <a:srgbClr val="000000"/>
              </a:solidFill>
              <a:effectLst/>
              <a:uFillTx/>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ppt/theme/theme24.xml><?xml version="1.0" encoding="utf-8"?>
<a:theme xmlns:a="http://schemas.openxmlformats.org/drawingml/2006/main" xmlns:r="http://schemas.openxmlformats.org/officeDocument/2006/relationships"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pitchFamily="0" charset="1"/>
        <a:ea typeface=""/>
        <a:cs typeface=""/>
      </a:majorFont>
      <a:minorFont>
        <a:latin typeface="Calibri" panose="020F0502020204030204" pitchFamily="0" charset="1"/>
        <a:ea typeface=""/>
        <a:cs typeface=""/>
      </a:minorFont>
    </a:fontScheme>
    <a:fmtScheme>
      <a:fillStyleLst>
        <a:solidFill>
          <a:schemeClr val="phClr"/>
        </a:solidFill>
        <a:gradFill>
          <a:gsLst>
            <a:gs pos="0">
              <a:schemeClr val="phClr">
                <a:lumMod val="110000"/>
                <a:tint val="67000"/>
              </a:schemeClr>
            </a:gs>
            <a:gs pos="50000">
              <a:schemeClr val="phClr">
                <a:lumMod val="105000"/>
                <a:tint val="73000"/>
              </a:schemeClr>
            </a:gs>
            <a:gs pos="100000">
              <a:schemeClr val="phClr">
                <a:lumMod val="105000"/>
                <a:tint val="81000"/>
              </a:schemeClr>
            </a:gs>
          </a:gsLst>
          <a:lin ang="5400000" scaled="0"/>
          <a:tileRect l="0" t="0" r="0" b="0"/>
        </a:gradFill>
        <a:gradFill>
          <a:gsLst>
            <a:gs pos="0">
              <a:schemeClr val="phClr">
                <a:lumMod val="102000"/>
                <a:tint val="94000"/>
              </a:schemeClr>
            </a:gs>
            <a:gs pos="50000">
              <a:schemeClr val="phClr">
                <a:lumMod val="100000"/>
                <a:shade val="100000"/>
              </a:schemeClr>
            </a:gs>
            <a:gs pos="100000">
              <a:schemeClr val="phClr">
                <a:lumMod val="99000"/>
                <a:shade val="78000"/>
              </a:schemeClr>
            </a:gs>
          </a:gsLst>
          <a:lin ang="5400000" scaled="0"/>
          <a:tileRect l="0" t="0" r="0" b="0"/>
        </a:gradFill>
      </a:fillStyleLst>
      <a:lnStyleLst>
        <a:ln w="6350" cap="flat" cmpd="sng" algn="ctr">
          <a:prstDash val="solid"/>
          <a:miter lim="800000"/>
        </a:ln>
        <a:ln w="12700" cap="flat" cmpd="sng" algn="ctr">
          <a:prstDash val="solid"/>
          <a:miter lim="800000"/>
        </a:ln>
        <a:ln w="19050" cap="flat" cmpd="sng" algn="ctr">
          <a:prstDash val="solid"/>
          <a:miter lim="800000"/>
        </a:ln>
      </a:lnStyleLst>
      <a:effectStyleLst>
        <a:effectStyle>
          <a:effectLst/>
        </a:effectStyle>
        <a:effectStyle>
          <a:effectLst/>
        </a:effectStyle>
        <a:effectStyle>
          <a:effectLst/>
        </a:effectStyle>
      </a:effectStyleLst>
      <a:bgFillStyleLst>
        <a:solidFill>
          <a:schemeClr val="phClr"/>
        </a:solidFill>
        <a:solidFill>
          <a:schemeClr val="phClr">
            <a:tint val="95000"/>
          </a:schemeClr>
        </a:solidFill>
        <a:gradFill>
          <a:gsLst>
            <a:gs pos="0">
              <a:schemeClr val="phClr">
                <a:tint val="93000"/>
                <a:shade val="98000"/>
                <a:lumMod val="102000"/>
              </a:schemeClr>
            </a:gs>
            <a:gs pos="50000">
              <a:schemeClr val="phClr">
                <a:tint val="98000"/>
                <a:shade val="90000"/>
                <a:lumMod val="103000"/>
              </a:schemeClr>
            </a:gs>
            <a:gs pos="100000">
              <a:schemeClr val="phClr">
                <a:shade val="63000"/>
              </a:schemeClr>
            </a:gs>
          </a:gsLst>
          <a:lin ang="5400000" scaled="0"/>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3</TotalTime>
  <Application>LibreOffice/25.2.5.2$Windows_X86_64 LibreOffice_project/03d19516eb2e1dd5d4ccd751a0d6f35f35e08022</Application>
  <AppVersion>15.0000</AppVersion>
  <Words>0</Words>
  <Paragraphs>0</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2022-02-07T18:38:58Z</dcterms:created>
  <dc:creator/>
  <dc:description/>
  <dc:language>en-US</dc:language>
  <cp:lastModifiedBy/>
  <dcterms:modified xsi:type="dcterms:W3CDTF">2025-08-30T15:15:53Z</dcterms:modified>
  <cp:revision>26751</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398</vt:i4>
  </property>
  <property fmtid="{D5CDD505-2E9C-101B-9397-08002B2CF9AE}" pid="3" name="PresentationFormat">
    <vt:lpwstr>Widescreen</vt:lpwstr>
  </property>
  <property fmtid="{D5CDD505-2E9C-101B-9397-08002B2CF9AE}" pid="4" name="Slides">
    <vt:i4>446</vt:i4>
  </property>
</Properties>
</file>